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7" r:id="rId3"/>
    <p:sldId id="258" r:id="rId4"/>
    <p:sldId id="259" r:id="rId5"/>
    <p:sldId id="318" r:id="rId6"/>
    <p:sldId id="309" r:id="rId7"/>
    <p:sldId id="310" r:id="rId8"/>
    <p:sldId id="311" r:id="rId9"/>
    <p:sldId id="312" r:id="rId10"/>
    <p:sldId id="319" r:id="rId11"/>
    <p:sldId id="313" r:id="rId12"/>
    <p:sldId id="317" r:id="rId13"/>
    <p:sldId id="314" r:id="rId14"/>
    <p:sldId id="315" r:id="rId15"/>
    <p:sldId id="316" r:id="rId16"/>
    <p:sldId id="307" r:id="rId17"/>
  </p:sldIdLst>
  <p:sldSz cx="9144000" cy="6858000" type="screen4x3"/>
  <p:notesSz cx="6797675" cy="99282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845" autoAdjust="0"/>
    <p:restoredTop sz="75425" autoAdjust="0"/>
  </p:normalViewPr>
  <p:slideViewPr>
    <p:cSldViewPr>
      <p:cViewPr varScale="1">
        <p:scale>
          <a:sx n="58" d="100"/>
          <a:sy n="58" d="100"/>
        </p:scale>
        <p:origin x="53" y="1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504CE1EB-7E78-4125-B334-0DA43D0F2B56}" type="datetimeFigureOut">
              <a:rPr lang="fr-FR" smtClean="0"/>
              <a:t>22/05/2022</a:t>
            </a:fld>
            <a:endParaRPr lang="fr-FR"/>
          </a:p>
        </p:txBody>
      </p:sp>
      <p:sp>
        <p:nvSpPr>
          <p:cNvPr id="4" name="Espace réservé du pied de page 3"/>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4538847A-29F6-4C4D-B09C-FFF0231DCE98}" type="slidenum">
              <a:rPr lang="fr-FR" smtClean="0"/>
              <a:t>‹N°›</a:t>
            </a:fld>
            <a:endParaRPr lang="fr-FR"/>
          </a:p>
        </p:txBody>
      </p:sp>
    </p:spTree>
    <p:extLst>
      <p:ext uri="{BB962C8B-B14F-4D97-AF65-F5344CB8AC3E}">
        <p14:creationId xmlns:p14="http://schemas.microsoft.com/office/powerpoint/2010/main" val="21097419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5FB47EC8-A3DB-4740-8713-AB3B6BD4024D}" type="datetimeFigureOut">
              <a:rPr lang="fr-FR" smtClean="0"/>
              <a:pPr/>
              <a:t>22/05/2022</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1D84D0E6-8860-414B-BFC6-C5E4AE8899B6}"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D84D0E6-8860-414B-BFC6-C5E4AE8899B6}"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kern="1200" dirty="0" smtClean="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1D84D0E6-8860-414B-BFC6-C5E4AE8899B6}" type="slidenum">
              <a:rPr lang="fr-FR" smtClean="0"/>
              <a:pPr/>
              <a:t>11</a:t>
            </a:fld>
            <a:endParaRPr lang="fr-FR"/>
          </a:p>
        </p:txBody>
      </p:sp>
    </p:spTree>
    <p:extLst>
      <p:ext uri="{BB962C8B-B14F-4D97-AF65-F5344CB8AC3E}">
        <p14:creationId xmlns:p14="http://schemas.microsoft.com/office/powerpoint/2010/main" val="4929761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D84D0E6-8860-414B-BFC6-C5E4AE8899B6}" type="slidenum">
              <a:rPr lang="fr-FR" smtClean="0"/>
              <a:pPr/>
              <a:t>12</a:t>
            </a:fld>
            <a:endParaRPr lang="fr-FR"/>
          </a:p>
        </p:txBody>
      </p:sp>
    </p:spTree>
    <p:extLst>
      <p:ext uri="{BB962C8B-B14F-4D97-AF65-F5344CB8AC3E}">
        <p14:creationId xmlns:p14="http://schemas.microsoft.com/office/powerpoint/2010/main" val="20089547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D84D0E6-8860-414B-BFC6-C5E4AE8899B6}" type="slidenum">
              <a:rPr lang="fr-FR" smtClean="0"/>
              <a:pPr/>
              <a:t>13</a:t>
            </a:fld>
            <a:endParaRPr lang="fr-FR"/>
          </a:p>
        </p:txBody>
      </p:sp>
    </p:spTree>
    <p:extLst>
      <p:ext uri="{BB962C8B-B14F-4D97-AF65-F5344CB8AC3E}">
        <p14:creationId xmlns:p14="http://schemas.microsoft.com/office/powerpoint/2010/main" val="17030176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effectLst/>
                <a:latin typeface="+mn-lt"/>
                <a:ea typeface="+mn-ea"/>
                <a:cs typeface="+mn-cs"/>
              </a:rPr>
              <a:t>Vice-président de la région AOC, je souhaiterai la relance d’un projet similaire à MADAO au sein de la région AOC en partenariat avec les instances politiques.</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1D84D0E6-8860-414B-BFC6-C5E4AE8899B6}" type="slidenum">
              <a:rPr lang="fr-FR" smtClean="0"/>
              <a:pPr/>
              <a:t>14</a:t>
            </a:fld>
            <a:endParaRPr lang="fr-FR"/>
          </a:p>
        </p:txBody>
      </p:sp>
    </p:spTree>
    <p:extLst>
      <p:ext uri="{BB962C8B-B14F-4D97-AF65-F5344CB8AC3E}">
        <p14:creationId xmlns:p14="http://schemas.microsoft.com/office/powerpoint/2010/main" val="40752732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baseline="0" dirty="0" smtClean="0"/>
          </a:p>
        </p:txBody>
      </p:sp>
      <p:sp>
        <p:nvSpPr>
          <p:cNvPr id="4" name="Espace réservé du numéro de diapositive 3"/>
          <p:cNvSpPr>
            <a:spLocks noGrp="1"/>
          </p:cNvSpPr>
          <p:nvPr>
            <p:ph type="sldNum" sz="quarter" idx="10"/>
          </p:nvPr>
        </p:nvSpPr>
        <p:spPr/>
        <p:txBody>
          <a:bodyPr/>
          <a:lstStyle/>
          <a:p>
            <a:fld id="{1D84D0E6-8860-414B-BFC6-C5E4AE8899B6}" type="slidenum">
              <a:rPr lang="fr-FR" smtClean="0"/>
              <a:pPr/>
              <a:t>16</a:t>
            </a:fld>
            <a:endParaRPr lang="fr-FR"/>
          </a:p>
        </p:txBody>
      </p:sp>
    </p:spTree>
    <p:extLst>
      <p:ext uri="{BB962C8B-B14F-4D97-AF65-F5344CB8AC3E}">
        <p14:creationId xmlns:p14="http://schemas.microsoft.com/office/powerpoint/2010/main" val="1857733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smtClean="0"/>
              <a:t>la République du Congo, a été désignée par consensus au poste de Vice-président de l’Organisation Mondiale des Douanes pour l’Afrique Occidentale et Centrale</a:t>
            </a:r>
            <a:r>
              <a:rPr lang="fr-FR" baseline="0" dirty="0" smtClean="0"/>
              <a:t> passation de charges effectuée en novembre 2020 en Guinée.</a:t>
            </a:r>
          </a:p>
          <a:p>
            <a:r>
              <a:rPr lang="fr-FR" dirty="0" smtClean="0"/>
              <a:t>Pour faciliter le suivi et la mise en œuvre des recommandations majeures…</a:t>
            </a:r>
            <a:endParaRPr lang="fr-FR" dirty="0"/>
          </a:p>
        </p:txBody>
      </p:sp>
      <p:sp>
        <p:nvSpPr>
          <p:cNvPr id="4" name="Espace réservé du numéro de diapositive 3"/>
          <p:cNvSpPr>
            <a:spLocks noGrp="1"/>
          </p:cNvSpPr>
          <p:nvPr>
            <p:ph type="sldNum" sz="quarter" idx="10"/>
          </p:nvPr>
        </p:nvSpPr>
        <p:spPr/>
        <p:txBody>
          <a:bodyPr/>
          <a:lstStyle/>
          <a:p>
            <a:fld id="{1D84D0E6-8860-414B-BFC6-C5E4AE8899B6}" type="slidenum">
              <a:rPr lang="fr-FR" smtClean="0"/>
              <a:pPr/>
              <a:t>3</a:t>
            </a:fld>
            <a:endParaRPr lang="fr-FR"/>
          </a:p>
        </p:txBody>
      </p:sp>
    </p:spTree>
    <p:extLst>
      <p:ext uri="{BB962C8B-B14F-4D97-AF65-F5344CB8AC3E}">
        <p14:creationId xmlns:p14="http://schemas.microsoft.com/office/powerpoint/2010/main" val="1486387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a:bodyPr>
          <a:lstStyle/>
          <a:p>
            <a:r>
              <a:rPr lang="fr-FR" sz="1200" kern="1200" dirty="0" smtClean="0">
                <a:solidFill>
                  <a:schemeClr val="tx1"/>
                </a:solidFill>
                <a:effectLst/>
                <a:latin typeface="+mn-lt"/>
                <a:ea typeface="+mn-ea"/>
                <a:cs typeface="+mn-cs"/>
              </a:rPr>
              <a:t>lors de la 17ème réunion mondiale des Directeurs des BRRC, des Centres Régionaux de Formation et des Bureaux des Vice-présidences qui s’est tenue à Bruxelles du 17 au 18 février 2022, les responsables des structures régionales présents ont tenu une réunion avec le Directeur du service juridique de l’OMD sur le sujet. </a:t>
            </a:r>
            <a:endParaRPr lang="fr-FR" dirty="0"/>
          </a:p>
        </p:txBody>
      </p:sp>
      <p:sp>
        <p:nvSpPr>
          <p:cNvPr id="4" name="Espace réservé du numéro de diapositive 3"/>
          <p:cNvSpPr>
            <a:spLocks noGrp="1"/>
          </p:cNvSpPr>
          <p:nvPr>
            <p:ph type="sldNum" sz="quarter" idx="10"/>
          </p:nvPr>
        </p:nvSpPr>
        <p:spPr/>
        <p:txBody>
          <a:bodyPr/>
          <a:lstStyle/>
          <a:p>
            <a:fld id="{1D84D0E6-8860-414B-BFC6-C5E4AE8899B6}" type="slidenum">
              <a:rPr lang="fr-FR" smtClean="0"/>
              <a:pPr/>
              <a:t>4</a:t>
            </a:fld>
            <a:endParaRPr lang="fr-FR"/>
          </a:p>
        </p:txBody>
      </p:sp>
    </p:spTree>
    <p:extLst>
      <p:ext uri="{BB962C8B-B14F-4D97-AF65-F5344CB8AC3E}">
        <p14:creationId xmlns:p14="http://schemas.microsoft.com/office/powerpoint/2010/main" val="29947321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D84D0E6-8860-414B-BFC6-C5E4AE8899B6}" type="slidenum">
              <a:rPr lang="fr-FR" smtClean="0"/>
              <a:pPr/>
              <a:t>5</a:t>
            </a:fld>
            <a:endParaRPr lang="fr-FR"/>
          </a:p>
        </p:txBody>
      </p:sp>
    </p:spTree>
    <p:extLst>
      <p:ext uri="{BB962C8B-B14F-4D97-AF65-F5344CB8AC3E}">
        <p14:creationId xmlns:p14="http://schemas.microsoft.com/office/powerpoint/2010/main" val="10229892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lvl="0"/>
            <a:r>
              <a:rPr lang="fr-FR" sz="1200" kern="1200" dirty="0" smtClean="0">
                <a:solidFill>
                  <a:schemeClr val="tx1"/>
                </a:solidFill>
                <a:effectLst/>
                <a:latin typeface="+mn-lt"/>
                <a:ea typeface="+mn-ea"/>
                <a:cs typeface="+mn-cs"/>
              </a:rPr>
              <a:t>La Conférence extraordinaire des Directeurs Généraux des Douanes de la Région de l’Organisation Mondiale des Douanes pour l’Afrique Occidentale et Centrale du 15 juin 2021 a conduit à l’adoption des documents de cadrage relatifs aux questions budgétaires et financières ; à savoir :</a:t>
            </a:r>
          </a:p>
          <a:p>
            <a:pPr lvl="0"/>
            <a:r>
              <a:rPr lang="fr-FR" sz="1200" kern="1200" dirty="0" smtClean="0">
                <a:solidFill>
                  <a:schemeClr val="tx1"/>
                </a:solidFill>
                <a:effectLst/>
                <a:latin typeface="+mn-lt"/>
                <a:ea typeface="+mn-ea"/>
                <a:cs typeface="+mn-cs"/>
              </a:rPr>
              <a:t>Le rapport final de la mission d’audit du Comité à Abuja ;</a:t>
            </a:r>
          </a:p>
          <a:p>
            <a:pPr lvl="0"/>
            <a:r>
              <a:rPr lang="fr-FR" sz="1200" kern="1200" dirty="0" smtClean="0">
                <a:solidFill>
                  <a:schemeClr val="tx1"/>
                </a:solidFill>
                <a:effectLst/>
                <a:latin typeface="+mn-lt"/>
                <a:ea typeface="+mn-ea"/>
                <a:cs typeface="+mn-cs"/>
              </a:rPr>
              <a:t>Le manuel des procédures budgétaires et financières ;</a:t>
            </a:r>
          </a:p>
          <a:p>
            <a:pPr lvl="0"/>
            <a:r>
              <a:rPr lang="fr-FR" sz="1200" kern="1200" dirty="0" smtClean="0">
                <a:solidFill>
                  <a:schemeClr val="tx1"/>
                </a:solidFill>
                <a:effectLst/>
                <a:latin typeface="+mn-lt"/>
                <a:ea typeface="+mn-ea"/>
                <a:cs typeface="+mn-cs"/>
              </a:rPr>
              <a:t>Les Termes de références des Comités financier et d’audit.</a:t>
            </a:r>
          </a:p>
          <a:p>
            <a:endParaRPr lang="fr-FR" dirty="0"/>
          </a:p>
        </p:txBody>
      </p:sp>
      <p:sp>
        <p:nvSpPr>
          <p:cNvPr id="4" name="Espace réservé du numéro de diapositive 3"/>
          <p:cNvSpPr>
            <a:spLocks noGrp="1"/>
          </p:cNvSpPr>
          <p:nvPr>
            <p:ph type="sldNum" sz="quarter" idx="10"/>
          </p:nvPr>
        </p:nvSpPr>
        <p:spPr/>
        <p:txBody>
          <a:bodyPr/>
          <a:lstStyle/>
          <a:p>
            <a:fld id="{1D84D0E6-8860-414B-BFC6-C5E4AE8899B6}" type="slidenum">
              <a:rPr lang="fr-FR" smtClean="0"/>
              <a:pPr/>
              <a:t>6</a:t>
            </a:fld>
            <a:endParaRPr lang="fr-FR"/>
          </a:p>
        </p:txBody>
      </p:sp>
    </p:spTree>
    <p:extLst>
      <p:ext uri="{BB962C8B-B14F-4D97-AF65-F5344CB8AC3E}">
        <p14:creationId xmlns:p14="http://schemas.microsoft.com/office/powerpoint/2010/main" val="3110174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effectLst/>
                <a:latin typeface="+mn-lt"/>
                <a:ea typeface="+mn-ea"/>
                <a:cs typeface="+mn-cs"/>
              </a:rPr>
              <a:t>De plus, le cabinet de la Vice-présidence s’est rendu à l’atelier de finalisation et de validation des outils de gestion des ressources humaines le 07 mars 2022 à Kinshasa</a:t>
            </a:r>
          </a:p>
          <a:p>
            <a:endParaRPr lang="fr-FR" dirty="0"/>
          </a:p>
        </p:txBody>
      </p:sp>
      <p:sp>
        <p:nvSpPr>
          <p:cNvPr id="4" name="Espace réservé du numéro de diapositive 3"/>
          <p:cNvSpPr>
            <a:spLocks noGrp="1"/>
          </p:cNvSpPr>
          <p:nvPr>
            <p:ph type="sldNum" sz="quarter" idx="10"/>
          </p:nvPr>
        </p:nvSpPr>
        <p:spPr/>
        <p:txBody>
          <a:bodyPr/>
          <a:lstStyle/>
          <a:p>
            <a:fld id="{1D84D0E6-8860-414B-BFC6-C5E4AE8899B6}" type="slidenum">
              <a:rPr lang="fr-FR" smtClean="0"/>
              <a:pPr/>
              <a:t>7</a:t>
            </a:fld>
            <a:endParaRPr lang="fr-FR"/>
          </a:p>
        </p:txBody>
      </p:sp>
    </p:spTree>
    <p:extLst>
      <p:ext uri="{BB962C8B-B14F-4D97-AF65-F5344CB8AC3E}">
        <p14:creationId xmlns:p14="http://schemas.microsoft.com/office/powerpoint/2010/main" val="30075800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D84D0E6-8860-414B-BFC6-C5E4AE8899B6}" type="slidenum">
              <a:rPr lang="fr-FR" smtClean="0"/>
              <a:pPr/>
              <a:t>8</a:t>
            </a:fld>
            <a:endParaRPr lang="fr-FR"/>
          </a:p>
        </p:txBody>
      </p:sp>
    </p:spTree>
    <p:extLst>
      <p:ext uri="{BB962C8B-B14F-4D97-AF65-F5344CB8AC3E}">
        <p14:creationId xmlns:p14="http://schemas.microsoft.com/office/powerpoint/2010/main" val="27219217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t>1, </a:t>
            </a:r>
            <a:r>
              <a:rPr lang="fr-FR" sz="1200" kern="1200" dirty="0" smtClean="0">
                <a:solidFill>
                  <a:schemeClr val="tx1"/>
                </a:solidFill>
                <a:effectLst/>
                <a:latin typeface="+mn-lt"/>
                <a:ea typeface="+mn-ea"/>
                <a:cs typeface="+mn-cs"/>
              </a:rPr>
              <a:t>Premièrement l’absence de professionnels RH compétents au sein des administrations douanières</a:t>
            </a:r>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t>2, l</a:t>
            </a:r>
            <a:r>
              <a:rPr lang="fr-FR" sz="1200" kern="1200" dirty="0" smtClean="0">
                <a:solidFill>
                  <a:schemeClr val="tx1"/>
                </a:solidFill>
                <a:effectLst/>
                <a:latin typeface="+mn-lt"/>
                <a:ea typeface="+mn-ea"/>
                <a:cs typeface="+mn-cs"/>
              </a:rPr>
              <a:t>’autonomie limitée de nos administrations des douanes dans leur Gestion des Ressources Humaines à savoir le recrutement et la gestion de carrière</a:t>
            </a:r>
          </a:p>
          <a:p>
            <a:r>
              <a:rPr lang="fr-FR" dirty="0" smtClean="0"/>
              <a:t>3,</a:t>
            </a:r>
            <a:r>
              <a:rPr lang="fr-FR" baseline="0" dirty="0" smtClean="0"/>
              <a:t> </a:t>
            </a:r>
            <a:r>
              <a:rPr lang="fr-FR" sz="1200" kern="1200" dirty="0" smtClean="0">
                <a:solidFill>
                  <a:schemeClr val="tx1"/>
                </a:solidFill>
                <a:effectLst/>
                <a:latin typeface="+mn-lt"/>
                <a:ea typeface="+mn-ea"/>
                <a:cs typeface="+mn-cs"/>
              </a:rPr>
              <a:t>la région a bénéficié d’une assistance focalisée sur un « problème » de RH (par exemple la Formation) plutôt qu’une assistance globale.</a:t>
            </a:r>
          </a:p>
          <a:p>
            <a:endParaRPr lang="fr-FR"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effectLst/>
                <a:latin typeface="+mn-lt"/>
                <a:ea typeface="+mn-ea"/>
                <a:cs typeface="+mn-cs"/>
              </a:rPr>
              <a:t>Le VP a organisé un échange autour des différentes approches et phases de recouvrement de recettes, dans un cadre de partage d’expérience, de coopération et de renforcement des capacités</a:t>
            </a:r>
          </a:p>
          <a:p>
            <a:endParaRPr lang="fr-FR" sz="1200" kern="1200" dirty="0" smtClean="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1D84D0E6-8860-414B-BFC6-C5E4AE8899B6}" type="slidenum">
              <a:rPr lang="fr-FR" smtClean="0"/>
              <a:pPr/>
              <a:t>9</a:t>
            </a:fld>
            <a:endParaRPr lang="fr-FR"/>
          </a:p>
        </p:txBody>
      </p:sp>
    </p:spTree>
    <p:extLst>
      <p:ext uri="{BB962C8B-B14F-4D97-AF65-F5344CB8AC3E}">
        <p14:creationId xmlns:p14="http://schemas.microsoft.com/office/powerpoint/2010/main" val="5640350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kern="1200" dirty="0" smtClean="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1D84D0E6-8860-414B-BFC6-C5E4AE8899B6}" type="slidenum">
              <a:rPr lang="fr-FR" smtClean="0"/>
              <a:pPr/>
              <a:t>10</a:t>
            </a:fld>
            <a:endParaRPr lang="fr-FR"/>
          </a:p>
        </p:txBody>
      </p:sp>
    </p:spTree>
    <p:extLst>
      <p:ext uri="{BB962C8B-B14F-4D97-AF65-F5344CB8AC3E}">
        <p14:creationId xmlns:p14="http://schemas.microsoft.com/office/powerpoint/2010/main" val="419706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1DDD67A0-D509-4FBE-8F03-0C5B20E6355E}" type="datetime1">
              <a:rPr lang="fr-FR" smtClean="0"/>
              <a:pPr/>
              <a:t>22/05/2022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413508-07C8-4E0D-9C68-9B216BBA6033}" type="datetime1">
              <a:rPr lang="fr-FR" smtClean="0"/>
              <a:pPr/>
              <a:t>22/05/2022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EAB3AF58-4235-4D24-B764-CB87A31DFF85}" type="datetime1">
              <a:rPr lang="fr-FR" smtClean="0"/>
              <a:pPr/>
              <a:t>22/05/2022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060F406-E955-445F-9A5D-2F510535FE4F}" type="datetime1">
              <a:rPr lang="fr-FR" smtClean="0"/>
              <a:pPr/>
              <a:t>22/05/2022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9B5A7A81-B070-4077-A307-14BCD7159FAC}" type="datetime1">
              <a:rPr lang="fr-FR" smtClean="0"/>
              <a:pPr/>
              <a:t>22/05/2022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0C19C664-D7CD-461D-B3B1-6A4C93EE96E1}" type="datetime1">
              <a:rPr lang="fr-FR" smtClean="0"/>
              <a:pPr/>
              <a:t>22/05/2022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38775735-FF09-457B-80DC-A82BED5D7B37}" type="datetime1">
              <a:rPr lang="fr-FR" smtClean="0"/>
              <a:pPr/>
              <a:t>22/05/2022</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657A328D-B936-4976-9E90-521B1F6BBC43}" type="datetime1">
              <a:rPr lang="fr-FR" smtClean="0"/>
              <a:pPr/>
              <a:t>22/05/2022</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20D12BA-C03C-41B8-AFFD-FC7DC6A71149}" type="datetime1">
              <a:rPr lang="fr-FR" smtClean="0"/>
              <a:pPr/>
              <a:t>22/05/2022</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DD011F7-0D97-4310-B70D-6E580467DF28}" type="datetime1">
              <a:rPr lang="fr-FR" smtClean="0"/>
              <a:pPr/>
              <a:t>22/05/2022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6A5887F-6921-42C9-857C-73F9EC971CC5}" type="datetime1">
              <a:rPr lang="fr-FR" smtClean="0"/>
              <a:pPr/>
              <a:t>22/05/2022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B061EB-12BC-46F1-92AC-1499F288E426}" type="datetime1">
              <a:rPr lang="fr-FR" smtClean="0"/>
              <a:pPr/>
              <a:t>22/05/2022</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bing.com/images/search?view=detailV2&amp;ccid=ZMfRzMN5&amp;id=6D61CD9577B99B5E2707D4C26F26541BA03648BB&amp;thid=OIP.ZMfRzMN5-fKKtPidjSWf6QBtBk&amp;q=logo+de+l'omd&amp;simid=608030705204136732&amp;selectedIndex=1"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28738" y="1858503"/>
            <a:ext cx="7772400" cy="2109747"/>
          </a:xfrm>
        </p:spPr>
        <p:txBody>
          <a:bodyPr>
            <a:normAutofit fontScale="90000"/>
          </a:bodyPr>
          <a:lstStyle/>
          <a:p>
            <a:r>
              <a:rPr lang="fr-FR" dirty="0" smtClean="0">
                <a:latin typeface="Arial" pitchFamily="34" charset="0"/>
                <a:cs typeface="Arial" pitchFamily="34" charset="0"/>
              </a:rPr>
              <a:t>RAPPORT D’ACTIVITES DE LA </a:t>
            </a:r>
            <a:br>
              <a:rPr lang="fr-FR" dirty="0" smtClean="0">
                <a:latin typeface="Arial" pitchFamily="34" charset="0"/>
                <a:cs typeface="Arial" pitchFamily="34" charset="0"/>
              </a:rPr>
            </a:br>
            <a:r>
              <a:rPr lang="fr-FR" dirty="0" smtClean="0">
                <a:latin typeface="Arial" pitchFamily="34" charset="0"/>
                <a:cs typeface="Arial" pitchFamily="34" charset="0"/>
              </a:rPr>
              <a:t>VICE-PRESIDENCE</a:t>
            </a:r>
            <a:br>
              <a:rPr lang="fr-FR" dirty="0" smtClean="0">
                <a:latin typeface="Arial" pitchFamily="34" charset="0"/>
                <a:cs typeface="Arial" pitchFamily="34" charset="0"/>
              </a:rPr>
            </a:br>
            <a:r>
              <a:rPr lang="fr-FR" dirty="0" smtClean="0">
                <a:latin typeface="Arial" pitchFamily="34" charset="0"/>
                <a:cs typeface="Arial" pitchFamily="34" charset="0"/>
              </a:rPr>
              <a:t>OMD-AOC</a:t>
            </a:r>
            <a:endParaRPr lang="fr-FR" dirty="0">
              <a:latin typeface="Arial" pitchFamily="34" charset="0"/>
              <a:cs typeface="Arial" pitchFamily="34" charset="0"/>
            </a:endParaRPr>
          </a:p>
        </p:txBody>
      </p:sp>
      <p:sp>
        <p:nvSpPr>
          <p:cNvPr id="3" name="Sous-titre 2"/>
          <p:cNvSpPr>
            <a:spLocks noGrp="1"/>
          </p:cNvSpPr>
          <p:nvPr>
            <p:ph type="subTitle" idx="1"/>
          </p:nvPr>
        </p:nvSpPr>
        <p:spPr>
          <a:xfrm>
            <a:off x="884649" y="3968251"/>
            <a:ext cx="7286676" cy="2500330"/>
          </a:xfrm>
        </p:spPr>
        <p:txBody>
          <a:bodyPr>
            <a:noAutofit/>
          </a:bodyPr>
          <a:lstStyle/>
          <a:p>
            <a:r>
              <a:rPr lang="fr-FR" sz="4000" dirty="0" smtClean="0">
                <a:latin typeface="Arial" pitchFamily="34" charset="0"/>
                <a:cs typeface="Arial" pitchFamily="34" charset="0"/>
              </a:rPr>
              <a:t>Avril 2021- </a:t>
            </a:r>
            <a:r>
              <a:rPr lang="fr-FR" sz="4000" dirty="0" smtClean="0">
                <a:latin typeface="Arial" pitchFamily="34" charset="0"/>
                <a:cs typeface="Arial" pitchFamily="34" charset="0"/>
              </a:rPr>
              <a:t>Mai 2022</a:t>
            </a:r>
            <a:endParaRPr lang="fr-FR" sz="4000" dirty="0" smtClean="0">
              <a:latin typeface="Arial" pitchFamily="34" charset="0"/>
              <a:cs typeface="Arial" pitchFamily="34" charset="0"/>
            </a:endParaRPr>
          </a:p>
          <a:p>
            <a:endParaRPr lang="fr-FR" sz="2800" dirty="0" smtClean="0">
              <a:latin typeface="Arial" pitchFamily="34" charset="0"/>
              <a:cs typeface="Arial" pitchFamily="34" charset="0"/>
            </a:endParaRPr>
          </a:p>
          <a:p>
            <a:endParaRPr lang="fr-FR" sz="2800" b="1" dirty="0" smtClean="0">
              <a:latin typeface="Arial" pitchFamily="34" charset="0"/>
              <a:cs typeface="Arial" pitchFamily="34" charset="0"/>
            </a:endParaRPr>
          </a:p>
          <a:p>
            <a:pPr algn="r"/>
            <a:r>
              <a:rPr lang="fr-FR" sz="2000" dirty="0" smtClean="0">
                <a:latin typeface="Arial" pitchFamily="34" charset="0"/>
                <a:cs typeface="Arial" pitchFamily="34" charset="0"/>
              </a:rPr>
              <a:t>23 mai 2022</a:t>
            </a:r>
            <a:endParaRPr lang="fr-FR" sz="2000" dirty="0">
              <a:latin typeface="Arial" pitchFamily="34" charset="0"/>
              <a:cs typeface="Arial" pitchFamily="34" charset="0"/>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z="2000" b="1" smtClean="0">
                <a:latin typeface="Arial" pitchFamily="34" charset="0"/>
                <a:cs typeface="Arial" pitchFamily="34" charset="0"/>
              </a:rPr>
              <a:pPr/>
              <a:t>1</a:t>
            </a:fld>
            <a:endParaRPr lang="fr-BE" sz="2000" b="1" dirty="0">
              <a:latin typeface="Arial" pitchFamily="34" charset="0"/>
              <a:cs typeface="Arial" pitchFamily="34" charset="0"/>
            </a:endParaRPr>
          </a:p>
        </p:txBody>
      </p:sp>
      <p:pic>
        <p:nvPicPr>
          <p:cNvPr id="8" name="Image 7" descr="Résultat d’images pour logo de l'omd">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323528" y="128483"/>
            <a:ext cx="1314442" cy="1300253"/>
          </a:xfrm>
          <a:prstGeom prst="rect">
            <a:avLst/>
          </a:prstGeom>
          <a:noFill/>
          <a:ln>
            <a:noFill/>
          </a:ln>
        </p:spPr>
      </p:pic>
      <p:pic>
        <p:nvPicPr>
          <p:cNvPr id="9" name="Image 8" descr="logo copie"/>
          <p:cNvPicPr/>
          <p:nvPr/>
        </p:nvPicPr>
        <p:blipFill>
          <a:blip r:embed="rId4" cstate="print"/>
          <a:srcRect/>
          <a:stretch>
            <a:fillRect/>
          </a:stretch>
        </p:blipFill>
        <p:spPr bwMode="auto">
          <a:xfrm>
            <a:off x="7596336" y="159840"/>
            <a:ext cx="1149978" cy="119906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10</a:t>
            </a:fld>
            <a:endParaRPr lang="fr-BE"/>
          </a:p>
        </p:txBody>
      </p:sp>
      <p:sp>
        <p:nvSpPr>
          <p:cNvPr id="5" name="Titre 1"/>
          <p:cNvSpPr txBox="1">
            <a:spLocks/>
          </p:cNvSpPr>
          <p:nvPr/>
        </p:nvSpPr>
        <p:spPr>
          <a:xfrm>
            <a:off x="395536" y="1916833"/>
            <a:ext cx="8291264" cy="494116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just">
              <a:buClr>
                <a:srgbClr val="FF0000"/>
              </a:buClr>
              <a:buFont typeface="Wingdings" panose="05000000000000000000" pitchFamily="2" charset="2"/>
              <a:buChar char="§"/>
            </a:pPr>
            <a:r>
              <a:rPr lang="fr-FR" sz="1800" dirty="0" smtClean="0">
                <a:latin typeface="Arial" pitchFamily="34" charset="0"/>
                <a:cs typeface="Arial" pitchFamily="34" charset="0"/>
              </a:rPr>
              <a:t>Participation aux activités de l’OMD</a:t>
            </a:r>
          </a:p>
          <a:p>
            <a:pPr marL="171450" indent="-171450" algn="just">
              <a:buClr>
                <a:srgbClr val="FF0000"/>
              </a:buClr>
              <a:buFont typeface="Wingdings" panose="05000000000000000000" pitchFamily="2" charset="2"/>
              <a:buChar char="§"/>
            </a:pPr>
            <a:endParaRPr lang="fr-FR" sz="800" b="1" dirty="0" smtClean="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1600" b="1" u="sng" dirty="0" smtClean="0">
                <a:latin typeface="Arial" pitchFamily="34" charset="0"/>
                <a:cs typeface="Arial" pitchFamily="34" charset="0"/>
              </a:rPr>
              <a:t>Conférence </a:t>
            </a:r>
            <a:r>
              <a:rPr lang="fr-FR" sz="1600" b="1" u="sng" dirty="0">
                <a:latin typeface="Arial" pitchFamily="34" charset="0"/>
                <a:cs typeface="Arial" pitchFamily="34" charset="0"/>
              </a:rPr>
              <a:t>pour les administrations douanières de la région Afrique Occidentale et centrale : naviguer à travers le e-commerce</a:t>
            </a:r>
            <a:r>
              <a:rPr lang="fr-FR" sz="1600" dirty="0">
                <a:latin typeface="Arial" pitchFamily="34" charset="0"/>
                <a:cs typeface="Arial" pitchFamily="34" charset="0"/>
              </a:rPr>
              <a:t> organisé par le BRRC-AOC avec le soutien d’Expertise France </a:t>
            </a:r>
            <a:endParaRPr lang="fr-FR" sz="1600" dirty="0" smtClean="0">
              <a:latin typeface="Arial" pitchFamily="34" charset="0"/>
              <a:cs typeface="Arial" pitchFamily="34" charset="0"/>
            </a:endParaRPr>
          </a:p>
          <a:p>
            <a:pPr marL="342900" indent="-342900" algn="just">
              <a:buClr>
                <a:srgbClr val="FF0000"/>
              </a:buClr>
              <a:buFont typeface="Wingdings" panose="05000000000000000000" pitchFamily="2" charset="2"/>
              <a:buChar char="ü"/>
            </a:pPr>
            <a:endParaRPr lang="fr-FR" sz="1600" b="1" u="sng" dirty="0" smtClean="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1600" b="1" u="sng" dirty="0">
                <a:latin typeface="Arial" pitchFamily="34" charset="0"/>
                <a:cs typeface="Arial" pitchFamily="34" charset="0"/>
              </a:rPr>
              <a:t>17ème Réunion mondiale des Structures régionales créées par les Membres de l'OMD et les bureaux des Vice-Présidences du Conseil </a:t>
            </a:r>
            <a:endParaRPr lang="fr-FR" sz="1600" b="1" u="sng" dirty="0" smtClean="0">
              <a:latin typeface="Arial" pitchFamily="34" charset="0"/>
              <a:cs typeface="Arial" pitchFamily="34" charset="0"/>
            </a:endParaRPr>
          </a:p>
          <a:p>
            <a:pPr marL="342900" indent="-342900" algn="just">
              <a:buClr>
                <a:srgbClr val="FF0000"/>
              </a:buClr>
              <a:buFont typeface="Wingdings" panose="05000000000000000000" pitchFamily="2" charset="2"/>
              <a:buChar char="ü"/>
            </a:pPr>
            <a:endParaRPr lang="fr-FR" sz="1600" b="1" u="sng" dirty="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1600" b="1" u="sng" dirty="0">
                <a:latin typeface="Arial" pitchFamily="34" charset="0"/>
                <a:cs typeface="Arial" pitchFamily="34" charset="0"/>
              </a:rPr>
              <a:t>Lancement du rapport de l’Opération STOP II </a:t>
            </a:r>
            <a:r>
              <a:rPr lang="fr-FR" sz="1600" dirty="0">
                <a:latin typeface="Arial" pitchFamily="34" charset="0"/>
                <a:cs typeface="Arial" pitchFamily="34" charset="0"/>
              </a:rPr>
              <a:t>22 Administrations Membres de la région sur les 23 ont pris part à cette initiative.</a:t>
            </a:r>
            <a:endParaRPr lang="fr-FR" sz="1600" dirty="0" smtClean="0">
              <a:latin typeface="Arial" pitchFamily="34" charset="0"/>
              <a:cs typeface="Arial" pitchFamily="34" charset="0"/>
            </a:endParaRPr>
          </a:p>
          <a:p>
            <a:pPr marL="342900" indent="-342900" algn="just">
              <a:buClr>
                <a:srgbClr val="FF0000"/>
              </a:buClr>
              <a:buFont typeface="Wingdings" panose="05000000000000000000" pitchFamily="2" charset="2"/>
              <a:buChar char="ü"/>
            </a:pPr>
            <a:endParaRPr lang="fr-FR" sz="1600" b="1" u="sng" dirty="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1600" b="1" u="sng" dirty="0">
                <a:latin typeface="Arial" pitchFamily="34" charset="0"/>
                <a:cs typeface="Arial" pitchFamily="34" charset="0"/>
              </a:rPr>
              <a:t>Atelier régional consacré à l’Accord sur la facilitation des échanges </a:t>
            </a:r>
            <a:r>
              <a:rPr lang="fr-FR" sz="1600" dirty="0" smtClean="0">
                <a:latin typeface="Arial" pitchFamily="34" charset="0"/>
                <a:cs typeface="Arial" pitchFamily="34" charset="0"/>
              </a:rPr>
              <a:t>pour faire </a:t>
            </a:r>
            <a:r>
              <a:rPr lang="fr-FR" sz="1600" dirty="0">
                <a:latin typeface="Arial" pitchFamily="34" charset="0"/>
                <a:cs typeface="Arial" pitchFamily="34" charset="0"/>
              </a:rPr>
              <a:t>le point sur l’évolution de l’AFE, notamment dans le cadre du Programme Mercator de l’OMD, de partager des expériences au niveau national et régional et de présenter les défis </a:t>
            </a:r>
            <a:r>
              <a:rPr lang="fr-FR" sz="1600" dirty="0" smtClean="0">
                <a:latin typeface="Arial" pitchFamily="34" charset="0"/>
                <a:cs typeface="Arial" pitchFamily="34" charset="0"/>
              </a:rPr>
              <a:t>majeurs.</a:t>
            </a:r>
            <a:endParaRPr lang="fr-FR" sz="1600" dirty="0">
              <a:latin typeface="Arial" pitchFamily="34" charset="0"/>
              <a:cs typeface="Arial" pitchFamily="34" charset="0"/>
            </a:endParaRPr>
          </a:p>
          <a:p>
            <a:pPr marL="342900" indent="-342900" algn="just">
              <a:buClr>
                <a:srgbClr val="FF0000"/>
              </a:buClr>
              <a:buFont typeface="Wingdings" panose="05000000000000000000" pitchFamily="2" charset="2"/>
              <a:buChar char="ü"/>
            </a:pPr>
            <a:endParaRPr lang="fr-FR" sz="1600" b="1" u="sng" dirty="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1600" b="1" u="sng" dirty="0">
                <a:latin typeface="Arial" pitchFamily="34" charset="0"/>
                <a:cs typeface="Arial" pitchFamily="34" charset="0"/>
              </a:rPr>
              <a:t>Atelier régional consacré au partage des expériences sur les technologies de rupture </a:t>
            </a:r>
            <a:r>
              <a:rPr lang="fr-FR" sz="1600" dirty="0">
                <a:latin typeface="Arial" pitchFamily="34" charset="0"/>
                <a:cs typeface="Arial" pitchFamily="34" charset="0"/>
              </a:rPr>
              <a:t>du 17 au 19 janvier 2022 avec le soutien financier du Fonds de coopération douanière de la Corée (</a:t>
            </a:r>
            <a:r>
              <a:rPr lang="fr-FR" sz="1600" dirty="0" smtClean="0">
                <a:latin typeface="Arial" pitchFamily="34" charset="0"/>
                <a:cs typeface="Arial" pitchFamily="34" charset="0"/>
              </a:rPr>
              <a:t>FCD/Corée) qui </a:t>
            </a:r>
            <a:r>
              <a:rPr lang="fr-FR" sz="1600" dirty="0">
                <a:latin typeface="Arial" pitchFamily="34" charset="0"/>
                <a:cs typeface="Arial" pitchFamily="34" charset="0"/>
              </a:rPr>
              <a:t>a réuni 75 participants </a:t>
            </a:r>
          </a:p>
          <a:p>
            <a:pPr marL="342900" indent="-342900" algn="just">
              <a:buClr>
                <a:srgbClr val="FF0000"/>
              </a:buClr>
              <a:buFont typeface="Wingdings" panose="05000000000000000000" pitchFamily="2" charset="2"/>
              <a:buChar char="ü"/>
            </a:pPr>
            <a:endParaRPr lang="fr-FR" sz="1600" b="1" u="sng" dirty="0">
              <a:latin typeface="Arial" pitchFamily="34" charset="0"/>
              <a:cs typeface="Arial" pitchFamily="34" charset="0"/>
            </a:endParaRPr>
          </a:p>
        </p:txBody>
      </p:sp>
      <p:sp>
        <p:nvSpPr>
          <p:cNvPr id="6" name="Titre 1"/>
          <p:cNvSpPr>
            <a:spLocks noGrp="1"/>
          </p:cNvSpPr>
          <p:nvPr>
            <p:ph type="title"/>
          </p:nvPr>
        </p:nvSpPr>
        <p:spPr>
          <a:xfrm>
            <a:off x="398984" y="64517"/>
            <a:ext cx="8435280" cy="1296144"/>
          </a:xfrm>
          <a:solidFill>
            <a:srgbClr val="00B0F0"/>
          </a:solidFill>
        </p:spPr>
        <p:txBody>
          <a:bodyPr>
            <a:noAutofit/>
          </a:bodyPr>
          <a:lstStyle/>
          <a:p>
            <a:r>
              <a:rPr lang="fr-FR" sz="2000" b="1" dirty="0">
                <a:latin typeface="Arial" pitchFamily="34" charset="0"/>
                <a:cs typeface="Arial" pitchFamily="34" charset="0"/>
              </a:rPr>
              <a:t>I- </a:t>
            </a:r>
            <a:r>
              <a:rPr lang="fr-FR" sz="2000" b="1" dirty="0" smtClean="0">
                <a:latin typeface="Arial" pitchFamily="34" charset="0"/>
                <a:cs typeface="Arial" pitchFamily="34" charset="0"/>
              </a:rPr>
              <a:t>Activités de </a:t>
            </a:r>
            <a:r>
              <a:rPr lang="fr-FR" sz="2000" b="1" dirty="0">
                <a:latin typeface="Arial" pitchFamily="34" charset="0"/>
                <a:cs typeface="Arial" pitchFamily="34" charset="0"/>
              </a:rPr>
              <a:t>la Vice-présidence dans un contexte de crise sanitaire</a:t>
            </a:r>
            <a:br>
              <a:rPr lang="fr-FR" sz="2000" b="1" dirty="0">
                <a:latin typeface="Arial" pitchFamily="34" charset="0"/>
                <a:cs typeface="Arial" pitchFamily="34" charset="0"/>
              </a:rPr>
            </a:br>
            <a:r>
              <a:rPr lang="fr-FR" sz="2000" b="1" dirty="0">
                <a:latin typeface="Arial" pitchFamily="34" charset="0"/>
                <a:cs typeface="Arial" pitchFamily="34" charset="0"/>
              </a:rPr>
              <a:t>I.2. Organisation des réunions statutaires et participation aux activités de l’Organisation Mondiale des Douanes et d’autres institutions</a:t>
            </a:r>
          </a:p>
        </p:txBody>
      </p:sp>
    </p:spTree>
    <p:extLst>
      <p:ext uri="{BB962C8B-B14F-4D97-AF65-F5344CB8AC3E}">
        <p14:creationId xmlns:p14="http://schemas.microsoft.com/office/powerpoint/2010/main" val="40171901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11</a:t>
            </a:fld>
            <a:endParaRPr lang="fr-BE"/>
          </a:p>
        </p:txBody>
      </p:sp>
      <p:sp>
        <p:nvSpPr>
          <p:cNvPr id="5" name="Titre 1"/>
          <p:cNvSpPr txBox="1">
            <a:spLocks/>
          </p:cNvSpPr>
          <p:nvPr/>
        </p:nvSpPr>
        <p:spPr>
          <a:xfrm>
            <a:off x="395536" y="1628799"/>
            <a:ext cx="8291264" cy="509267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just">
              <a:buClr>
                <a:srgbClr val="FF0000"/>
              </a:buClr>
              <a:buFont typeface="Wingdings" panose="05000000000000000000" pitchFamily="2" charset="2"/>
              <a:buChar char="§"/>
            </a:pPr>
            <a:r>
              <a:rPr lang="fr-FR" sz="2400" dirty="0" smtClean="0">
                <a:latin typeface="Arial" pitchFamily="34" charset="0"/>
                <a:cs typeface="Arial" pitchFamily="34" charset="0"/>
              </a:rPr>
              <a:t>Participation aux activités de l’OMD</a:t>
            </a:r>
          </a:p>
          <a:p>
            <a:pPr algn="just">
              <a:buClr>
                <a:srgbClr val="FF0000"/>
              </a:buClr>
            </a:pPr>
            <a:endParaRPr lang="fr-FR" sz="2000" dirty="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2000" b="1" u="sng" dirty="0" smtClean="0">
                <a:latin typeface="Arial" pitchFamily="34" charset="0"/>
                <a:cs typeface="Arial" pitchFamily="34" charset="0"/>
              </a:rPr>
              <a:t>Réunion </a:t>
            </a:r>
            <a:r>
              <a:rPr lang="fr-FR" sz="2000" b="1" u="sng" dirty="0">
                <a:latin typeface="Arial" pitchFamily="34" charset="0"/>
                <a:cs typeface="Arial" pitchFamily="34" charset="0"/>
              </a:rPr>
              <a:t>des Vice-présidents, du Président du Conseil et du Secrétaire Général de l’OMD  </a:t>
            </a:r>
            <a:r>
              <a:rPr lang="fr-FR" sz="2000" dirty="0">
                <a:latin typeface="Arial" pitchFamily="34" charset="0"/>
                <a:cs typeface="Arial" pitchFamily="34" charset="0"/>
              </a:rPr>
              <a:t>sur la mise au point </a:t>
            </a:r>
            <a:r>
              <a:rPr lang="fr-FR" sz="2000" dirty="0" smtClean="0">
                <a:latin typeface="Arial" pitchFamily="34" charset="0"/>
                <a:cs typeface="Arial" pitchFamily="34" charset="0"/>
              </a:rPr>
              <a:t>du mandat </a:t>
            </a:r>
            <a:r>
              <a:rPr lang="fr-FR" sz="2000" dirty="0">
                <a:latin typeface="Arial" pitchFamily="34" charset="0"/>
                <a:cs typeface="Arial" pitchFamily="34" charset="0"/>
              </a:rPr>
              <a:t>de l’étude sur la plateforme d’échange </a:t>
            </a:r>
            <a:r>
              <a:rPr lang="fr-FR" sz="2000" dirty="0" smtClean="0">
                <a:latin typeface="Arial" pitchFamily="34" charset="0"/>
                <a:cs typeface="Arial" pitchFamily="34" charset="0"/>
              </a:rPr>
              <a:t>d’informations </a:t>
            </a:r>
            <a:r>
              <a:rPr lang="fr-FR" sz="2000" dirty="0">
                <a:latin typeface="Arial" pitchFamily="34" charset="0"/>
                <a:cs typeface="Arial" pitchFamily="34" charset="0"/>
              </a:rPr>
              <a:t>entre administrations </a:t>
            </a:r>
            <a:r>
              <a:rPr lang="fr-FR" sz="2000" dirty="0" smtClean="0">
                <a:latin typeface="Arial" pitchFamily="34" charset="0"/>
                <a:cs typeface="Arial" pitchFamily="34" charset="0"/>
              </a:rPr>
              <a:t>douanières.</a:t>
            </a:r>
            <a:endParaRPr lang="fr-FR" sz="2000" dirty="0">
              <a:latin typeface="Arial" pitchFamily="34" charset="0"/>
              <a:cs typeface="Arial" pitchFamily="34" charset="0"/>
            </a:endParaRPr>
          </a:p>
          <a:p>
            <a:pPr marL="342900" indent="-342900" algn="just">
              <a:buClr>
                <a:srgbClr val="FF0000"/>
              </a:buClr>
              <a:buFont typeface="Wingdings" panose="05000000000000000000" pitchFamily="2" charset="2"/>
              <a:buChar char="ü"/>
            </a:pPr>
            <a:endParaRPr lang="fr-FR" sz="2000" dirty="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2000" b="1" u="sng" dirty="0" smtClean="0">
                <a:latin typeface="Arial" pitchFamily="34" charset="0"/>
                <a:cs typeface="Arial" pitchFamily="34" charset="0"/>
              </a:rPr>
              <a:t>Consultation virtuelle pour la région AOC sur le plan stratégique 2022-2025</a:t>
            </a:r>
          </a:p>
          <a:p>
            <a:pPr marL="342900" indent="-342900" algn="just">
              <a:buClr>
                <a:srgbClr val="FF0000"/>
              </a:buClr>
              <a:buFont typeface="Arial" panose="020B0604020202020204" pitchFamily="34" charset="0"/>
              <a:buChar char="•"/>
            </a:pPr>
            <a:r>
              <a:rPr lang="fr-FR" sz="2000" dirty="0" smtClean="0">
                <a:latin typeface="Arial" pitchFamily="34" charset="0"/>
                <a:cs typeface="Arial" pitchFamily="34" charset="0"/>
              </a:rPr>
              <a:t>La </a:t>
            </a:r>
            <a:r>
              <a:rPr lang="fr-FR" sz="2000" dirty="0">
                <a:latin typeface="Arial" pitchFamily="34" charset="0"/>
                <a:cs typeface="Arial" pitchFamily="34" charset="0"/>
              </a:rPr>
              <a:t>Sécurité et la sûreté aux frontières </a:t>
            </a:r>
            <a:endParaRPr lang="fr-FR" sz="2000" dirty="0" smtClean="0">
              <a:latin typeface="Arial" pitchFamily="34" charset="0"/>
              <a:cs typeface="Arial" pitchFamily="34" charset="0"/>
            </a:endParaRPr>
          </a:p>
          <a:p>
            <a:pPr marL="342900" indent="-342900" algn="just">
              <a:buClr>
                <a:srgbClr val="FF0000"/>
              </a:buClr>
              <a:buFont typeface="Arial" panose="020B0604020202020204" pitchFamily="34" charset="0"/>
              <a:buChar char="•"/>
            </a:pPr>
            <a:r>
              <a:rPr lang="fr-FR" sz="2000" dirty="0" smtClean="0">
                <a:latin typeface="Arial" pitchFamily="34" charset="0"/>
                <a:cs typeface="Arial" pitchFamily="34" charset="0"/>
              </a:rPr>
              <a:t>La </a:t>
            </a:r>
            <a:r>
              <a:rPr lang="fr-FR" sz="2000" dirty="0">
                <a:latin typeface="Arial" pitchFamily="34" charset="0"/>
                <a:cs typeface="Arial" pitchFamily="34" charset="0"/>
              </a:rPr>
              <a:t>mise en œuvre de la ZLECAF </a:t>
            </a:r>
            <a:endParaRPr lang="fr-FR" sz="2000" dirty="0" smtClean="0">
              <a:latin typeface="Arial" pitchFamily="34" charset="0"/>
              <a:cs typeface="Arial" pitchFamily="34" charset="0"/>
            </a:endParaRPr>
          </a:p>
          <a:p>
            <a:pPr marL="342900" indent="-342900" algn="just">
              <a:buClr>
                <a:srgbClr val="FF0000"/>
              </a:buClr>
              <a:buFont typeface="Arial" panose="020B0604020202020204" pitchFamily="34" charset="0"/>
              <a:buChar char="•"/>
            </a:pPr>
            <a:r>
              <a:rPr lang="fr-FR" sz="2000" dirty="0" smtClean="0">
                <a:latin typeface="Arial" pitchFamily="34" charset="0"/>
                <a:cs typeface="Arial" pitchFamily="34" charset="0"/>
              </a:rPr>
              <a:t>La gouvernance</a:t>
            </a:r>
          </a:p>
          <a:p>
            <a:pPr marL="342900" indent="-342900" algn="just">
              <a:buClr>
                <a:srgbClr val="FF0000"/>
              </a:buClr>
              <a:buFont typeface="Arial" panose="020B0604020202020204" pitchFamily="34" charset="0"/>
              <a:buChar char="•"/>
            </a:pPr>
            <a:endParaRPr lang="fr-FR" sz="2000" dirty="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2000" b="1" u="sng" dirty="0">
                <a:latin typeface="Arial" pitchFamily="34" charset="0"/>
                <a:cs typeface="Arial" pitchFamily="34" charset="0"/>
              </a:rPr>
              <a:t>Conférence continentale virtuelle sur le Système harmonisé (SH) pour l'Afrique</a:t>
            </a:r>
          </a:p>
        </p:txBody>
      </p:sp>
      <p:sp>
        <p:nvSpPr>
          <p:cNvPr id="6" name="Titre 1"/>
          <p:cNvSpPr>
            <a:spLocks noGrp="1"/>
          </p:cNvSpPr>
          <p:nvPr>
            <p:ph type="title"/>
          </p:nvPr>
        </p:nvSpPr>
        <p:spPr>
          <a:xfrm>
            <a:off x="398984" y="64517"/>
            <a:ext cx="8435280" cy="1296144"/>
          </a:xfrm>
          <a:solidFill>
            <a:srgbClr val="00B0F0"/>
          </a:solidFill>
        </p:spPr>
        <p:txBody>
          <a:bodyPr>
            <a:noAutofit/>
          </a:bodyPr>
          <a:lstStyle/>
          <a:p>
            <a:r>
              <a:rPr lang="fr-FR" sz="2000" b="1" dirty="0">
                <a:latin typeface="Arial" pitchFamily="34" charset="0"/>
                <a:cs typeface="Arial" pitchFamily="34" charset="0"/>
              </a:rPr>
              <a:t>I- </a:t>
            </a:r>
            <a:r>
              <a:rPr lang="fr-FR" sz="2000" b="1" dirty="0" smtClean="0">
                <a:latin typeface="Arial" pitchFamily="34" charset="0"/>
                <a:cs typeface="Arial" pitchFamily="34" charset="0"/>
              </a:rPr>
              <a:t>Activités de </a:t>
            </a:r>
            <a:r>
              <a:rPr lang="fr-FR" sz="2000" b="1" dirty="0">
                <a:latin typeface="Arial" pitchFamily="34" charset="0"/>
                <a:cs typeface="Arial" pitchFamily="34" charset="0"/>
              </a:rPr>
              <a:t>la Vice-présidence dans un contexte de crise sanitaire</a:t>
            </a:r>
            <a:br>
              <a:rPr lang="fr-FR" sz="2000" b="1" dirty="0">
                <a:latin typeface="Arial" pitchFamily="34" charset="0"/>
                <a:cs typeface="Arial" pitchFamily="34" charset="0"/>
              </a:rPr>
            </a:br>
            <a:r>
              <a:rPr lang="fr-FR" sz="2000" b="1" dirty="0">
                <a:latin typeface="Arial" pitchFamily="34" charset="0"/>
                <a:cs typeface="Arial" pitchFamily="34" charset="0"/>
              </a:rPr>
              <a:t>I.2. Organisation des réunions statutaires et participation aux activités de l’Organisation Mondiale des Douanes et d’autres institutions</a:t>
            </a:r>
          </a:p>
        </p:txBody>
      </p:sp>
    </p:spTree>
    <p:extLst>
      <p:ext uri="{BB962C8B-B14F-4D97-AF65-F5344CB8AC3E}">
        <p14:creationId xmlns:p14="http://schemas.microsoft.com/office/powerpoint/2010/main" val="5644266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12</a:t>
            </a:fld>
            <a:endParaRPr lang="fr-BE"/>
          </a:p>
        </p:txBody>
      </p:sp>
      <p:sp>
        <p:nvSpPr>
          <p:cNvPr id="5" name="Titre 1"/>
          <p:cNvSpPr txBox="1">
            <a:spLocks/>
          </p:cNvSpPr>
          <p:nvPr/>
        </p:nvSpPr>
        <p:spPr>
          <a:xfrm>
            <a:off x="395536" y="1628799"/>
            <a:ext cx="8291264" cy="509267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just">
              <a:buClr>
                <a:srgbClr val="FF0000"/>
              </a:buClr>
              <a:buFont typeface="Wingdings" panose="05000000000000000000" pitchFamily="2" charset="2"/>
              <a:buChar char="§"/>
            </a:pPr>
            <a:r>
              <a:rPr lang="fr-FR" sz="2400" dirty="0" smtClean="0">
                <a:latin typeface="Arial" pitchFamily="34" charset="0"/>
                <a:cs typeface="Arial" pitchFamily="34" charset="0"/>
              </a:rPr>
              <a:t>Participation aux activités de l’OMD</a:t>
            </a:r>
          </a:p>
          <a:p>
            <a:pPr marL="342900" indent="-342900" algn="just">
              <a:buClr>
                <a:srgbClr val="FF0000"/>
              </a:buClr>
              <a:buFont typeface="Wingdings" panose="05000000000000000000" pitchFamily="2" charset="2"/>
              <a:buChar char="ü"/>
            </a:pPr>
            <a:r>
              <a:rPr lang="fr-FR" sz="2000" b="1" u="sng" dirty="0" smtClean="0">
                <a:latin typeface="Arial" pitchFamily="34" charset="0"/>
                <a:cs typeface="Arial" pitchFamily="34" charset="0"/>
              </a:rPr>
              <a:t>2ème </a:t>
            </a:r>
            <a:r>
              <a:rPr lang="fr-FR" sz="2000" b="1" u="sng" dirty="0">
                <a:latin typeface="Arial" pitchFamily="34" charset="0"/>
                <a:cs typeface="Arial" pitchFamily="34" charset="0"/>
              </a:rPr>
              <a:t>Conférence </a:t>
            </a:r>
            <a:r>
              <a:rPr lang="fr-FR" sz="2000" b="1" u="sng" dirty="0" smtClean="0">
                <a:latin typeface="Arial" pitchFamily="34" charset="0"/>
                <a:cs typeface="Arial" pitchFamily="34" charset="0"/>
              </a:rPr>
              <a:t>mondiale sur </a:t>
            </a:r>
            <a:r>
              <a:rPr lang="fr-FR" sz="2000" b="1" u="sng" dirty="0">
                <a:latin typeface="Arial" pitchFamily="34" charset="0"/>
                <a:cs typeface="Arial" pitchFamily="34" charset="0"/>
              </a:rPr>
              <a:t>le Commerce électronique transfrontière:</a:t>
            </a:r>
            <a:r>
              <a:rPr lang="fr-FR" sz="2000" dirty="0">
                <a:latin typeface="Arial" pitchFamily="34" charset="0"/>
                <a:cs typeface="Arial" pitchFamily="34" charset="0"/>
              </a:rPr>
              <a:t> </a:t>
            </a:r>
            <a:r>
              <a:rPr lang="fr-FR" sz="2000" dirty="0" smtClean="0">
                <a:latin typeface="Arial" pitchFamily="34" charset="0"/>
                <a:cs typeface="Arial" pitchFamily="34" charset="0"/>
              </a:rPr>
              <a:t>« Coopération </a:t>
            </a:r>
            <a:r>
              <a:rPr lang="fr-FR" sz="2000" dirty="0">
                <a:latin typeface="Arial" pitchFamily="34" charset="0"/>
                <a:cs typeface="Arial" pitchFamily="34" charset="0"/>
              </a:rPr>
              <a:t>pour garantir un recouvrement des recettes équitable et </a:t>
            </a:r>
            <a:r>
              <a:rPr lang="fr-FR" sz="2000" dirty="0" smtClean="0">
                <a:latin typeface="Arial" pitchFamily="34" charset="0"/>
                <a:cs typeface="Arial" pitchFamily="34" charset="0"/>
              </a:rPr>
              <a:t>efficace ». </a:t>
            </a:r>
          </a:p>
          <a:p>
            <a:pPr algn="just">
              <a:buClr>
                <a:srgbClr val="FF0000"/>
              </a:buClr>
            </a:pPr>
            <a:endParaRPr lang="fr-FR" sz="2000" dirty="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2000" b="1" u="sng" dirty="0" smtClean="0">
                <a:latin typeface="Arial" pitchFamily="34" charset="0"/>
                <a:cs typeface="Arial" pitchFamily="34" charset="0"/>
              </a:rPr>
              <a:t>Réunion </a:t>
            </a:r>
            <a:r>
              <a:rPr lang="fr-FR" sz="2000" b="1" u="sng" dirty="0">
                <a:latin typeface="Arial" pitchFamily="34" charset="0"/>
                <a:cs typeface="Arial" pitchFamily="34" charset="0"/>
              </a:rPr>
              <a:t>des Vice-présidents, du Président du Conseil et du Secrétaire Général de l’OMD  </a:t>
            </a:r>
            <a:r>
              <a:rPr lang="fr-FR" sz="2000" dirty="0">
                <a:latin typeface="Arial" pitchFamily="34" charset="0"/>
                <a:cs typeface="Arial" pitchFamily="34" charset="0"/>
              </a:rPr>
              <a:t>sur la mise au point </a:t>
            </a:r>
            <a:r>
              <a:rPr lang="fr-FR" sz="2000" dirty="0" smtClean="0">
                <a:latin typeface="Arial" pitchFamily="34" charset="0"/>
                <a:cs typeface="Arial" pitchFamily="34" charset="0"/>
              </a:rPr>
              <a:t>du mandat </a:t>
            </a:r>
            <a:r>
              <a:rPr lang="fr-FR" sz="2000" dirty="0">
                <a:latin typeface="Arial" pitchFamily="34" charset="0"/>
                <a:cs typeface="Arial" pitchFamily="34" charset="0"/>
              </a:rPr>
              <a:t>de l’étude sur la plateforme d’échange </a:t>
            </a:r>
            <a:r>
              <a:rPr lang="fr-FR" sz="2000" dirty="0" smtClean="0">
                <a:latin typeface="Arial" pitchFamily="34" charset="0"/>
                <a:cs typeface="Arial" pitchFamily="34" charset="0"/>
              </a:rPr>
              <a:t>d’informations </a:t>
            </a:r>
            <a:r>
              <a:rPr lang="fr-FR" sz="2000" dirty="0">
                <a:latin typeface="Arial" pitchFamily="34" charset="0"/>
                <a:cs typeface="Arial" pitchFamily="34" charset="0"/>
              </a:rPr>
              <a:t>entre administrations </a:t>
            </a:r>
            <a:r>
              <a:rPr lang="fr-FR" sz="2000" dirty="0" smtClean="0">
                <a:latin typeface="Arial" pitchFamily="34" charset="0"/>
                <a:cs typeface="Arial" pitchFamily="34" charset="0"/>
              </a:rPr>
              <a:t>douanières.</a:t>
            </a:r>
            <a:endParaRPr lang="fr-FR" sz="2000" dirty="0">
              <a:latin typeface="Arial" pitchFamily="34" charset="0"/>
              <a:cs typeface="Arial" pitchFamily="34" charset="0"/>
            </a:endParaRPr>
          </a:p>
          <a:p>
            <a:pPr marL="342900" indent="-342900" algn="just">
              <a:buClr>
                <a:srgbClr val="FF0000"/>
              </a:buClr>
              <a:buFont typeface="Wingdings" panose="05000000000000000000" pitchFamily="2" charset="2"/>
              <a:buChar char="ü"/>
            </a:pPr>
            <a:endParaRPr lang="fr-FR" sz="2000" dirty="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2000" b="1" u="sng" dirty="0" smtClean="0">
                <a:latin typeface="Arial" pitchFamily="34" charset="0"/>
                <a:cs typeface="Arial" pitchFamily="34" charset="0"/>
              </a:rPr>
              <a:t>Consultation virtuelle pour la région AOC sur le plan stratégique 2022-2025</a:t>
            </a:r>
          </a:p>
          <a:p>
            <a:pPr marL="342900" indent="-342900" algn="just">
              <a:buClr>
                <a:srgbClr val="FF0000"/>
              </a:buClr>
              <a:buFont typeface="Arial" panose="020B0604020202020204" pitchFamily="34" charset="0"/>
              <a:buChar char="•"/>
            </a:pPr>
            <a:r>
              <a:rPr lang="fr-FR" sz="2000" dirty="0" smtClean="0">
                <a:latin typeface="Arial" pitchFamily="34" charset="0"/>
                <a:cs typeface="Arial" pitchFamily="34" charset="0"/>
              </a:rPr>
              <a:t>La </a:t>
            </a:r>
            <a:r>
              <a:rPr lang="fr-FR" sz="2000" dirty="0">
                <a:latin typeface="Arial" pitchFamily="34" charset="0"/>
                <a:cs typeface="Arial" pitchFamily="34" charset="0"/>
              </a:rPr>
              <a:t>Sécurité et la sûreté aux frontières </a:t>
            </a:r>
            <a:endParaRPr lang="fr-FR" sz="2000" dirty="0" smtClean="0">
              <a:latin typeface="Arial" pitchFamily="34" charset="0"/>
              <a:cs typeface="Arial" pitchFamily="34" charset="0"/>
            </a:endParaRPr>
          </a:p>
          <a:p>
            <a:pPr marL="342900" indent="-342900" algn="just">
              <a:buClr>
                <a:srgbClr val="FF0000"/>
              </a:buClr>
              <a:buFont typeface="Arial" panose="020B0604020202020204" pitchFamily="34" charset="0"/>
              <a:buChar char="•"/>
            </a:pPr>
            <a:r>
              <a:rPr lang="fr-FR" sz="2000" dirty="0" smtClean="0">
                <a:latin typeface="Arial" pitchFamily="34" charset="0"/>
                <a:cs typeface="Arial" pitchFamily="34" charset="0"/>
              </a:rPr>
              <a:t>La </a:t>
            </a:r>
            <a:r>
              <a:rPr lang="fr-FR" sz="2000" dirty="0">
                <a:latin typeface="Arial" pitchFamily="34" charset="0"/>
                <a:cs typeface="Arial" pitchFamily="34" charset="0"/>
              </a:rPr>
              <a:t>mise en œuvre de la ZLECAF </a:t>
            </a:r>
            <a:endParaRPr lang="fr-FR" sz="2000" dirty="0" smtClean="0">
              <a:latin typeface="Arial" pitchFamily="34" charset="0"/>
              <a:cs typeface="Arial" pitchFamily="34" charset="0"/>
            </a:endParaRPr>
          </a:p>
          <a:p>
            <a:pPr marL="342900" indent="-342900" algn="just">
              <a:buClr>
                <a:srgbClr val="FF0000"/>
              </a:buClr>
              <a:buFont typeface="Arial" panose="020B0604020202020204" pitchFamily="34" charset="0"/>
              <a:buChar char="•"/>
            </a:pPr>
            <a:r>
              <a:rPr lang="fr-FR" sz="2000" dirty="0" smtClean="0">
                <a:latin typeface="Arial" pitchFamily="34" charset="0"/>
                <a:cs typeface="Arial" pitchFamily="34" charset="0"/>
              </a:rPr>
              <a:t>La gouvernance</a:t>
            </a:r>
            <a:endParaRPr lang="fr-FR" sz="2000" dirty="0">
              <a:latin typeface="Arial" pitchFamily="34" charset="0"/>
              <a:cs typeface="Arial" pitchFamily="34" charset="0"/>
            </a:endParaRPr>
          </a:p>
        </p:txBody>
      </p:sp>
      <p:sp>
        <p:nvSpPr>
          <p:cNvPr id="6" name="Titre 1"/>
          <p:cNvSpPr>
            <a:spLocks noGrp="1"/>
          </p:cNvSpPr>
          <p:nvPr>
            <p:ph type="title"/>
          </p:nvPr>
        </p:nvSpPr>
        <p:spPr>
          <a:xfrm>
            <a:off x="398984" y="64517"/>
            <a:ext cx="8435280" cy="1296144"/>
          </a:xfrm>
          <a:solidFill>
            <a:srgbClr val="00B0F0"/>
          </a:solidFill>
        </p:spPr>
        <p:txBody>
          <a:bodyPr>
            <a:noAutofit/>
          </a:bodyPr>
          <a:lstStyle/>
          <a:p>
            <a:r>
              <a:rPr lang="fr-FR" sz="2000" b="1" dirty="0">
                <a:latin typeface="Arial" pitchFamily="34" charset="0"/>
                <a:cs typeface="Arial" pitchFamily="34" charset="0"/>
              </a:rPr>
              <a:t>I- </a:t>
            </a:r>
            <a:r>
              <a:rPr lang="fr-FR" sz="2000" b="1" dirty="0" smtClean="0">
                <a:latin typeface="Arial" pitchFamily="34" charset="0"/>
                <a:cs typeface="Arial" pitchFamily="34" charset="0"/>
              </a:rPr>
              <a:t>Activités de </a:t>
            </a:r>
            <a:r>
              <a:rPr lang="fr-FR" sz="2000" b="1" dirty="0">
                <a:latin typeface="Arial" pitchFamily="34" charset="0"/>
                <a:cs typeface="Arial" pitchFamily="34" charset="0"/>
              </a:rPr>
              <a:t>la Vice-présidence dans un contexte de crise sanitaire</a:t>
            </a:r>
            <a:br>
              <a:rPr lang="fr-FR" sz="2000" b="1" dirty="0">
                <a:latin typeface="Arial" pitchFamily="34" charset="0"/>
                <a:cs typeface="Arial" pitchFamily="34" charset="0"/>
              </a:rPr>
            </a:br>
            <a:r>
              <a:rPr lang="fr-FR" sz="2000" b="1" dirty="0">
                <a:latin typeface="Arial" pitchFamily="34" charset="0"/>
                <a:cs typeface="Arial" pitchFamily="34" charset="0"/>
              </a:rPr>
              <a:t>I.2. Organisation des réunions statutaires et participation aux activités de l’Organisation Mondiale des Douanes et d’autres institutions</a:t>
            </a:r>
          </a:p>
        </p:txBody>
      </p:sp>
    </p:spTree>
    <p:extLst>
      <p:ext uri="{BB962C8B-B14F-4D97-AF65-F5344CB8AC3E}">
        <p14:creationId xmlns:p14="http://schemas.microsoft.com/office/powerpoint/2010/main" val="8175334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13</a:t>
            </a:fld>
            <a:endParaRPr lang="fr-BE"/>
          </a:p>
        </p:txBody>
      </p:sp>
      <p:sp>
        <p:nvSpPr>
          <p:cNvPr id="5" name="Titre 1"/>
          <p:cNvSpPr txBox="1">
            <a:spLocks/>
          </p:cNvSpPr>
          <p:nvPr/>
        </p:nvSpPr>
        <p:spPr>
          <a:xfrm>
            <a:off x="379311" y="1765325"/>
            <a:ext cx="8291264" cy="509267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just">
              <a:buClr>
                <a:srgbClr val="FF0000"/>
              </a:buClr>
              <a:buFont typeface="Wingdings" panose="05000000000000000000" pitchFamily="2" charset="2"/>
              <a:buChar char="ü"/>
            </a:pPr>
            <a:r>
              <a:rPr lang="fr-FR" sz="2000" b="1" u="sng" dirty="0" smtClean="0">
                <a:latin typeface="Arial" pitchFamily="34" charset="0"/>
                <a:cs typeface="Arial" pitchFamily="34" charset="0"/>
              </a:rPr>
              <a:t>Finaliser </a:t>
            </a:r>
            <a:r>
              <a:rPr lang="fr-FR" sz="2000" b="1" u="sng" dirty="0">
                <a:latin typeface="Arial" pitchFamily="34" charset="0"/>
                <a:cs typeface="Arial" pitchFamily="34" charset="0"/>
              </a:rPr>
              <a:t>la réflexion sur le statut des structures </a:t>
            </a:r>
            <a:r>
              <a:rPr lang="fr-FR" sz="2000" b="1" u="sng" dirty="0" smtClean="0">
                <a:latin typeface="Arial" pitchFamily="34" charset="0"/>
                <a:cs typeface="Arial" pitchFamily="34" charset="0"/>
              </a:rPr>
              <a:t>régionales </a:t>
            </a:r>
            <a:endParaRPr lang="fr-FR" sz="2000" dirty="0">
              <a:latin typeface="Arial" pitchFamily="34" charset="0"/>
              <a:cs typeface="Arial" pitchFamily="34" charset="0"/>
            </a:endParaRPr>
          </a:p>
          <a:p>
            <a:pPr algn="just">
              <a:buClr>
                <a:srgbClr val="FF0000"/>
              </a:buClr>
            </a:pPr>
            <a:endParaRPr lang="fr-FR" sz="2000" dirty="0">
              <a:latin typeface="Arial" pitchFamily="34" charset="0"/>
              <a:cs typeface="Arial" pitchFamily="34" charset="0"/>
            </a:endParaRPr>
          </a:p>
          <a:p>
            <a:pPr algn="just">
              <a:buClr>
                <a:srgbClr val="FF0000"/>
              </a:buClr>
            </a:pPr>
            <a:r>
              <a:rPr lang="fr-FR" sz="2000" dirty="0" smtClean="0">
                <a:latin typeface="Arial" pitchFamily="34" charset="0"/>
                <a:cs typeface="Arial" pitchFamily="34" charset="0"/>
              </a:rPr>
              <a:t>Le </a:t>
            </a:r>
            <a:r>
              <a:rPr lang="fr-FR" sz="2000" dirty="0">
                <a:latin typeface="Arial" pitchFamily="34" charset="0"/>
                <a:cs typeface="Arial" pitchFamily="34" charset="0"/>
              </a:rPr>
              <a:t>service juridique de l’OMD a fait parvenir à la Vice-présidence de l’Organisation Mondiale des Douanes pour la région Afrique occidentale et Centrale les projets de protocoles d’accord pour transmission au gouvernement de la République de Côte d’Ivoire, pays qui abrite le Bureau Régional de Renforcement des Capacités (BRRC). </a:t>
            </a:r>
          </a:p>
          <a:p>
            <a:pPr marL="342900" indent="-342900" algn="just">
              <a:buClr>
                <a:srgbClr val="FF0000"/>
              </a:buClr>
              <a:buFont typeface="Wingdings" panose="05000000000000000000" pitchFamily="2" charset="2"/>
              <a:buChar char="ü"/>
            </a:pPr>
            <a:endParaRPr lang="fr-FR" sz="2000" dirty="0">
              <a:latin typeface="Arial" pitchFamily="34" charset="0"/>
              <a:cs typeface="Arial" pitchFamily="34" charset="0"/>
            </a:endParaRPr>
          </a:p>
          <a:p>
            <a:pPr algn="just">
              <a:buClr>
                <a:srgbClr val="FF0000"/>
              </a:buClr>
            </a:pPr>
            <a:r>
              <a:rPr lang="fr-FR" sz="2000" dirty="0" smtClean="0">
                <a:latin typeface="Arial" pitchFamily="34" charset="0"/>
                <a:cs typeface="Arial" pitchFamily="34" charset="0"/>
              </a:rPr>
              <a:t>Si </a:t>
            </a:r>
            <a:r>
              <a:rPr lang="fr-FR" sz="2000" dirty="0">
                <a:latin typeface="Arial" pitchFamily="34" charset="0"/>
                <a:cs typeface="Arial" pitchFamily="34" charset="0"/>
              </a:rPr>
              <a:t>le Gouvernement de la République de Côte d’Ivoire marque son accord après d’éventuels amendements aux projets, la cérémonie de signature pourrait être envisagée en mode hybride (présentiel et virtuel) à l’occasion de la Conférence des Directeurs Généraux des Douanes qui sera organisée du 26 au 28 mai 2022 à Brazzaville.</a:t>
            </a:r>
          </a:p>
          <a:p>
            <a:pPr marL="342900" indent="-342900" algn="just">
              <a:buClr>
                <a:srgbClr val="FF0000"/>
              </a:buClr>
              <a:buFont typeface="Wingdings" panose="05000000000000000000" pitchFamily="2" charset="2"/>
              <a:buChar char="ü"/>
            </a:pPr>
            <a:endParaRPr lang="fr-FR" sz="2000" b="1" u="sng" dirty="0" smtClean="0">
              <a:latin typeface="Arial" pitchFamily="34" charset="0"/>
              <a:cs typeface="Arial" pitchFamily="34" charset="0"/>
            </a:endParaRPr>
          </a:p>
          <a:p>
            <a:pPr algn="just">
              <a:buClr>
                <a:srgbClr val="FF0000"/>
              </a:buClr>
            </a:pPr>
            <a:endParaRPr lang="fr-FR" sz="2000" b="1" u="sng" dirty="0">
              <a:latin typeface="Arial" pitchFamily="34" charset="0"/>
              <a:cs typeface="Arial" pitchFamily="34" charset="0"/>
            </a:endParaRPr>
          </a:p>
          <a:p>
            <a:pPr marL="342900" indent="-342900" algn="just">
              <a:buClr>
                <a:srgbClr val="FF0000"/>
              </a:buClr>
              <a:buFont typeface="Wingdings" panose="05000000000000000000" pitchFamily="2" charset="2"/>
              <a:buChar char="ü"/>
            </a:pPr>
            <a:endParaRPr lang="fr-FR" sz="2000" b="1" u="sng" dirty="0">
              <a:latin typeface="Arial" pitchFamily="34" charset="0"/>
              <a:cs typeface="Arial" pitchFamily="34" charset="0"/>
            </a:endParaRPr>
          </a:p>
          <a:p>
            <a:pPr marL="342900" indent="-342900" algn="just">
              <a:buClr>
                <a:srgbClr val="FF0000"/>
              </a:buClr>
              <a:buFont typeface="Wingdings" panose="05000000000000000000" pitchFamily="2" charset="2"/>
              <a:buChar char="ü"/>
            </a:pPr>
            <a:endParaRPr lang="fr-FR" sz="2000" b="1" u="sng" dirty="0" smtClean="0">
              <a:latin typeface="Arial" pitchFamily="34" charset="0"/>
              <a:cs typeface="Arial" pitchFamily="34" charset="0"/>
            </a:endParaRPr>
          </a:p>
        </p:txBody>
      </p:sp>
      <p:sp>
        <p:nvSpPr>
          <p:cNvPr id="6" name="Titre 1"/>
          <p:cNvSpPr>
            <a:spLocks noGrp="1"/>
          </p:cNvSpPr>
          <p:nvPr>
            <p:ph type="title"/>
          </p:nvPr>
        </p:nvSpPr>
        <p:spPr>
          <a:xfrm>
            <a:off x="398984" y="64517"/>
            <a:ext cx="8435280" cy="1296144"/>
          </a:xfrm>
          <a:solidFill>
            <a:srgbClr val="00B0F0"/>
          </a:solidFill>
        </p:spPr>
        <p:txBody>
          <a:bodyPr>
            <a:noAutofit/>
          </a:bodyPr>
          <a:lstStyle/>
          <a:p>
            <a:r>
              <a:rPr lang="fr-FR" sz="1800" b="1" dirty="0" smtClean="0">
                <a:latin typeface="Arial" pitchFamily="34" charset="0"/>
                <a:cs typeface="Arial" pitchFamily="34" charset="0"/>
              </a:rPr>
              <a:t>II- Perspectives</a:t>
            </a:r>
            <a:r>
              <a:rPr lang="fr-FR" sz="1800" b="1" dirty="0">
                <a:latin typeface="Arial" pitchFamily="34" charset="0"/>
                <a:cs typeface="Arial" pitchFamily="34" charset="0"/>
              </a:rPr>
              <a:t/>
            </a:r>
            <a:br>
              <a:rPr lang="fr-FR" sz="1800" b="1" dirty="0">
                <a:latin typeface="Arial" pitchFamily="34" charset="0"/>
                <a:cs typeface="Arial" pitchFamily="34" charset="0"/>
              </a:rPr>
            </a:br>
            <a:r>
              <a:rPr lang="fr-FR" sz="1800" b="1" dirty="0" smtClean="0">
                <a:latin typeface="Arial" pitchFamily="34" charset="0"/>
                <a:cs typeface="Arial" pitchFamily="34" charset="0"/>
              </a:rPr>
              <a:t>II.1. Poursuite des réformes en vue d’améliorer la gouvernance au sein de la région OMD-AOC, de renforcer la résilience des administrations et de soutenir les activités des structures régionales</a:t>
            </a:r>
            <a:endParaRPr lang="fr-FR" sz="1800" b="1" dirty="0">
              <a:latin typeface="Arial" pitchFamily="34" charset="0"/>
              <a:cs typeface="Arial" pitchFamily="34" charset="0"/>
            </a:endParaRPr>
          </a:p>
        </p:txBody>
      </p:sp>
    </p:spTree>
    <p:extLst>
      <p:ext uri="{BB962C8B-B14F-4D97-AF65-F5344CB8AC3E}">
        <p14:creationId xmlns:p14="http://schemas.microsoft.com/office/powerpoint/2010/main" val="6687335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14</a:t>
            </a:fld>
            <a:endParaRPr lang="fr-BE"/>
          </a:p>
        </p:txBody>
      </p:sp>
      <p:sp>
        <p:nvSpPr>
          <p:cNvPr id="5" name="Titre 1"/>
          <p:cNvSpPr txBox="1">
            <a:spLocks/>
          </p:cNvSpPr>
          <p:nvPr/>
        </p:nvSpPr>
        <p:spPr>
          <a:xfrm>
            <a:off x="395536" y="1449437"/>
            <a:ext cx="8291264" cy="509267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just">
              <a:buClr>
                <a:srgbClr val="FF0000"/>
              </a:buClr>
              <a:buFont typeface="Wingdings" panose="05000000000000000000" pitchFamily="2" charset="2"/>
              <a:buChar char="ü"/>
            </a:pPr>
            <a:r>
              <a:rPr lang="fr-FR" sz="2000" b="1" u="sng" dirty="0">
                <a:latin typeface="Arial" pitchFamily="34" charset="0"/>
                <a:cs typeface="Arial" pitchFamily="34" charset="0"/>
              </a:rPr>
              <a:t>Renforcer les capacités des administrations douanières en matière de GRH et de digitalisation dans une approche de prospective stratégique </a:t>
            </a:r>
            <a:r>
              <a:rPr lang="fr-FR" sz="2000" dirty="0">
                <a:latin typeface="Arial" pitchFamily="34" charset="0"/>
                <a:cs typeface="Arial" pitchFamily="34" charset="0"/>
              </a:rPr>
              <a:t>relancer </a:t>
            </a:r>
            <a:r>
              <a:rPr lang="fr-FR" sz="2000" dirty="0" smtClean="0">
                <a:latin typeface="Arial" pitchFamily="34" charset="0"/>
                <a:cs typeface="Arial" pitchFamily="34" charset="0"/>
              </a:rPr>
              <a:t>un projet similaire à MADAO </a:t>
            </a:r>
            <a:r>
              <a:rPr lang="fr-FR" sz="2000" dirty="0">
                <a:latin typeface="Arial" pitchFamily="34" charset="0"/>
                <a:cs typeface="Arial" pitchFamily="34" charset="0"/>
              </a:rPr>
              <a:t>et donner mandat au GTR informatique </a:t>
            </a:r>
            <a:r>
              <a:rPr lang="fr-FR" sz="2000" dirty="0" smtClean="0">
                <a:latin typeface="Arial" pitchFamily="34" charset="0"/>
                <a:cs typeface="Arial" pitchFamily="34" charset="0"/>
              </a:rPr>
              <a:t>de </a:t>
            </a:r>
            <a:r>
              <a:rPr lang="fr-FR" sz="2000" dirty="0">
                <a:latin typeface="Arial" pitchFamily="34" charset="0"/>
                <a:cs typeface="Arial" pitchFamily="34" charset="0"/>
              </a:rPr>
              <a:t>travailler sur un schéma directeur d’intégration du </a:t>
            </a:r>
            <a:r>
              <a:rPr lang="fr-FR" sz="2000" dirty="0" err="1">
                <a:latin typeface="Arial" pitchFamily="34" charset="0"/>
                <a:cs typeface="Arial" pitchFamily="34" charset="0"/>
              </a:rPr>
              <a:t>big</a:t>
            </a:r>
            <a:r>
              <a:rPr lang="fr-FR" sz="2000" dirty="0">
                <a:latin typeface="Arial" pitchFamily="34" charset="0"/>
                <a:cs typeface="Arial" pitchFamily="34" charset="0"/>
              </a:rPr>
              <a:t> data, intelligence artificielle</a:t>
            </a:r>
          </a:p>
          <a:p>
            <a:pPr marL="342900" indent="-342900" algn="just">
              <a:buClr>
                <a:srgbClr val="FF0000"/>
              </a:buClr>
              <a:buFont typeface="Wingdings" panose="05000000000000000000" pitchFamily="2" charset="2"/>
              <a:buChar char="ü"/>
            </a:pPr>
            <a:endParaRPr lang="fr-FR" sz="2000" b="1" u="sng" dirty="0" smtClean="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2000" b="1" u="sng" dirty="0" smtClean="0">
                <a:latin typeface="Arial" pitchFamily="34" charset="0"/>
                <a:cs typeface="Arial" pitchFamily="34" charset="0"/>
              </a:rPr>
              <a:t>Redynamiser </a:t>
            </a:r>
            <a:r>
              <a:rPr lang="fr-FR" sz="2000" b="1" u="sng" dirty="0">
                <a:latin typeface="Arial" pitchFamily="34" charset="0"/>
                <a:cs typeface="Arial" pitchFamily="34" charset="0"/>
              </a:rPr>
              <a:t>la collaboration entre les structures régionales et les administrations </a:t>
            </a:r>
            <a:r>
              <a:rPr lang="fr-FR" sz="2000" dirty="0" smtClean="0">
                <a:latin typeface="Arial" pitchFamily="34" charset="0"/>
                <a:cs typeface="Arial" pitchFamily="34" charset="0"/>
              </a:rPr>
              <a:t>en poursuivant le plaidoyer auprès des DGD de la région </a:t>
            </a:r>
            <a:r>
              <a:rPr lang="fr-FR" sz="2000" dirty="0">
                <a:latin typeface="Arial" pitchFamily="34" charset="0"/>
                <a:cs typeface="Arial" pitchFamily="34" charset="0"/>
              </a:rPr>
              <a:t>A</a:t>
            </a:r>
            <a:r>
              <a:rPr lang="fr-FR" sz="2000" dirty="0" smtClean="0">
                <a:latin typeface="Arial" pitchFamily="34" charset="0"/>
                <a:cs typeface="Arial" pitchFamily="34" charset="0"/>
              </a:rPr>
              <a:t>OC</a:t>
            </a:r>
          </a:p>
          <a:p>
            <a:pPr algn="just">
              <a:buClr>
                <a:srgbClr val="FF0000"/>
              </a:buClr>
            </a:pPr>
            <a:endParaRPr lang="fr-FR" sz="2000" b="1" u="sng" dirty="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2000" b="1" u="sng" dirty="0">
                <a:latin typeface="Arial" pitchFamily="34" charset="0"/>
                <a:cs typeface="Arial" pitchFamily="34" charset="0"/>
              </a:rPr>
              <a:t>Actualiser le guide régional </a:t>
            </a:r>
          </a:p>
          <a:p>
            <a:pPr marL="342900" indent="-342900" algn="just">
              <a:buClr>
                <a:srgbClr val="FF0000"/>
              </a:buClr>
              <a:buFont typeface="Wingdings" panose="05000000000000000000" pitchFamily="2" charset="2"/>
              <a:buChar char="ü"/>
            </a:pPr>
            <a:endParaRPr lang="fr-FR" sz="2000" b="1" u="sng" dirty="0" smtClean="0">
              <a:latin typeface="Arial" pitchFamily="34" charset="0"/>
              <a:cs typeface="Arial" pitchFamily="34" charset="0"/>
            </a:endParaRPr>
          </a:p>
        </p:txBody>
      </p:sp>
      <p:sp>
        <p:nvSpPr>
          <p:cNvPr id="6" name="Titre 1"/>
          <p:cNvSpPr>
            <a:spLocks noGrp="1"/>
          </p:cNvSpPr>
          <p:nvPr>
            <p:ph type="title"/>
          </p:nvPr>
        </p:nvSpPr>
        <p:spPr>
          <a:xfrm>
            <a:off x="398984" y="64517"/>
            <a:ext cx="8435280" cy="1296144"/>
          </a:xfrm>
          <a:solidFill>
            <a:srgbClr val="00B0F0"/>
          </a:solidFill>
        </p:spPr>
        <p:txBody>
          <a:bodyPr>
            <a:noAutofit/>
          </a:bodyPr>
          <a:lstStyle/>
          <a:p>
            <a:r>
              <a:rPr lang="fr-FR" sz="1800" b="1" dirty="0" smtClean="0">
                <a:latin typeface="Arial" pitchFamily="34" charset="0"/>
                <a:cs typeface="Arial" pitchFamily="34" charset="0"/>
              </a:rPr>
              <a:t>II- Perspectives</a:t>
            </a:r>
            <a:r>
              <a:rPr lang="fr-FR" sz="1800" b="1" dirty="0">
                <a:latin typeface="Arial" pitchFamily="34" charset="0"/>
                <a:cs typeface="Arial" pitchFamily="34" charset="0"/>
              </a:rPr>
              <a:t/>
            </a:r>
            <a:br>
              <a:rPr lang="fr-FR" sz="1800" b="1" dirty="0">
                <a:latin typeface="Arial" pitchFamily="34" charset="0"/>
                <a:cs typeface="Arial" pitchFamily="34" charset="0"/>
              </a:rPr>
            </a:br>
            <a:r>
              <a:rPr lang="fr-FR" sz="1800" b="1" dirty="0">
                <a:latin typeface="Arial" pitchFamily="34" charset="0"/>
                <a:cs typeface="Arial" pitchFamily="34" charset="0"/>
              </a:rPr>
              <a:t>II.2. Faire le plaidoyer auprès des gouvernements/institutions en vue de promouvoir les initiatives de l’Organisation Mondiale des Douanes</a:t>
            </a:r>
          </a:p>
        </p:txBody>
      </p:sp>
    </p:spTree>
    <p:extLst>
      <p:ext uri="{BB962C8B-B14F-4D97-AF65-F5344CB8AC3E}">
        <p14:creationId xmlns:p14="http://schemas.microsoft.com/office/powerpoint/2010/main" val="13985932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636912"/>
            <a:ext cx="8229600" cy="3052936"/>
          </a:xfrm>
        </p:spPr>
        <p:txBody>
          <a:bodyPr>
            <a:normAutofit fontScale="85000" lnSpcReduction="20000"/>
          </a:bodyPr>
          <a:lstStyle/>
          <a:p>
            <a:pPr algn="just">
              <a:lnSpc>
                <a:spcPct val="120000"/>
              </a:lnSpc>
              <a:buClr>
                <a:srgbClr val="FF0000"/>
              </a:buClr>
              <a:buFont typeface="Wingdings" panose="05000000000000000000" pitchFamily="2" charset="2"/>
              <a:buChar char="ü"/>
            </a:pPr>
            <a:r>
              <a:rPr lang="fr-FR" sz="2200" b="1" u="sng" dirty="0">
                <a:latin typeface="Arial" pitchFamily="34" charset="0"/>
                <a:cs typeface="Arial" pitchFamily="34" charset="0"/>
              </a:rPr>
              <a:t>Promouvoir auprès des gouvernements et de l’Union Africaine les instruments de l’Organisation Mondiale des Douanes en matière de libre-échange dans un contexte d’opérationnalisation de la </a:t>
            </a:r>
            <a:r>
              <a:rPr lang="fr-FR" sz="2200" b="1" u="sng" dirty="0" err="1">
                <a:latin typeface="Arial" pitchFamily="34" charset="0"/>
                <a:cs typeface="Arial" pitchFamily="34" charset="0"/>
              </a:rPr>
              <a:t>ZLECAf</a:t>
            </a:r>
            <a:r>
              <a:rPr lang="fr-FR" sz="2200" b="1" u="sng" dirty="0">
                <a:latin typeface="Arial" pitchFamily="34" charset="0"/>
                <a:cs typeface="Arial" pitchFamily="34" charset="0"/>
              </a:rPr>
              <a:t> </a:t>
            </a:r>
            <a:r>
              <a:rPr lang="fr-FR" sz="2200" dirty="0">
                <a:latin typeface="Arial" pitchFamily="34" charset="0"/>
                <a:cs typeface="Arial" pitchFamily="34" charset="0"/>
              </a:rPr>
              <a:t>afin de réduire les blocages logistiques et réglementaires qui entravent les flux de commerce et d'investissement en Afrique </a:t>
            </a:r>
          </a:p>
          <a:p>
            <a:pPr algn="just">
              <a:buClr>
                <a:srgbClr val="FF0000"/>
              </a:buClr>
              <a:buFont typeface="Wingdings" panose="05000000000000000000" pitchFamily="2" charset="2"/>
              <a:buChar char="ü"/>
            </a:pPr>
            <a:endParaRPr lang="fr-FR" sz="2200" b="1" u="sng" dirty="0">
              <a:latin typeface="Arial" pitchFamily="34" charset="0"/>
              <a:cs typeface="Arial" pitchFamily="34" charset="0"/>
            </a:endParaRPr>
          </a:p>
          <a:p>
            <a:pPr algn="just">
              <a:lnSpc>
                <a:spcPct val="120000"/>
              </a:lnSpc>
              <a:buClr>
                <a:srgbClr val="FF0000"/>
              </a:buClr>
              <a:buFont typeface="Wingdings" panose="05000000000000000000" pitchFamily="2" charset="2"/>
              <a:buChar char="ü"/>
            </a:pPr>
            <a:r>
              <a:rPr lang="fr-FR" sz="2200" b="1" u="sng" dirty="0">
                <a:latin typeface="Arial" pitchFamily="34" charset="0"/>
                <a:cs typeface="Arial" pitchFamily="34" charset="0"/>
              </a:rPr>
              <a:t>Promouvoir auprès des bailleurs de fonds le financement des projets de modernisation des systèmes d’information et de renforcement des capacités des Ressources Humaines </a:t>
            </a:r>
            <a:r>
              <a:rPr lang="fr-FR" sz="2200" dirty="0">
                <a:latin typeface="Arial" pitchFamily="34" charset="0"/>
                <a:cs typeface="Arial" pitchFamily="34" charset="0"/>
              </a:rPr>
              <a:t>en vue de mobiliser des financements nécessaires aux activités régionales</a:t>
            </a:r>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15</a:t>
            </a:fld>
            <a:endParaRPr lang="fr-BE"/>
          </a:p>
        </p:txBody>
      </p:sp>
      <p:sp>
        <p:nvSpPr>
          <p:cNvPr id="5" name="Titre 1"/>
          <p:cNvSpPr>
            <a:spLocks noGrp="1"/>
          </p:cNvSpPr>
          <p:nvPr>
            <p:ph type="title"/>
          </p:nvPr>
        </p:nvSpPr>
        <p:spPr>
          <a:solidFill>
            <a:srgbClr val="00B0F0"/>
          </a:solidFill>
        </p:spPr>
        <p:txBody>
          <a:bodyPr>
            <a:noAutofit/>
          </a:bodyPr>
          <a:lstStyle/>
          <a:p>
            <a:r>
              <a:rPr lang="fr-FR" sz="1800" b="1" dirty="0" smtClean="0">
                <a:latin typeface="Arial" pitchFamily="34" charset="0"/>
                <a:cs typeface="Arial" pitchFamily="34" charset="0"/>
              </a:rPr>
              <a:t>II- Perspectives</a:t>
            </a:r>
            <a:r>
              <a:rPr lang="fr-FR" sz="1800" b="1" dirty="0">
                <a:latin typeface="Arial" pitchFamily="34" charset="0"/>
                <a:cs typeface="Arial" pitchFamily="34" charset="0"/>
              </a:rPr>
              <a:t/>
            </a:r>
            <a:br>
              <a:rPr lang="fr-FR" sz="1800" b="1" dirty="0">
                <a:latin typeface="Arial" pitchFamily="34" charset="0"/>
                <a:cs typeface="Arial" pitchFamily="34" charset="0"/>
              </a:rPr>
            </a:br>
            <a:r>
              <a:rPr lang="fr-FR" sz="1800" b="1" dirty="0">
                <a:latin typeface="Arial" pitchFamily="34" charset="0"/>
                <a:cs typeface="Arial" pitchFamily="34" charset="0"/>
              </a:rPr>
              <a:t>II.2. Faire le plaidoyer auprès des gouvernements/institutions en vue de promouvoir les initiatives de l’Organisation Mondiale des Douanes</a:t>
            </a:r>
          </a:p>
        </p:txBody>
      </p:sp>
    </p:spTree>
    <p:extLst>
      <p:ext uri="{BB962C8B-B14F-4D97-AF65-F5344CB8AC3E}">
        <p14:creationId xmlns:p14="http://schemas.microsoft.com/office/powerpoint/2010/main" val="34548385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16</a:t>
            </a:fld>
            <a:endParaRPr lang="fr-BE"/>
          </a:p>
        </p:txBody>
      </p:sp>
      <p:sp>
        <p:nvSpPr>
          <p:cNvPr id="6" name="Titre 1"/>
          <p:cNvSpPr>
            <a:spLocks noGrp="1"/>
          </p:cNvSpPr>
          <p:nvPr>
            <p:ph type="title"/>
          </p:nvPr>
        </p:nvSpPr>
        <p:spPr>
          <a:xfrm>
            <a:off x="457200" y="103725"/>
            <a:ext cx="8229600" cy="1296144"/>
          </a:xfrm>
          <a:solidFill>
            <a:srgbClr val="00B0F0"/>
          </a:solidFill>
        </p:spPr>
        <p:txBody>
          <a:bodyPr>
            <a:noAutofit/>
          </a:bodyPr>
          <a:lstStyle/>
          <a:p>
            <a:r>
              <a:rPr lang="fr-FR" sz="2600" b="1" dirty="0" smtClean="0">
                <a:latin typeface="Arial" pitchFamily="34" charset="0"/>
                <a:cs typeface="Arial" pitchFamily="34" charset="0"/>
              </a:rPr>
              <a:t>IV- Conclusion</a:t>
            </a:r>
            <a:endParaRPr lang="fr-FR" sz="2600" b="1" dirty="0">
              <a:latin typeface="Arial" pitchFamily="34" charset="0"/>
              <a:cs typeface="Arial" pitchFamily="34" charset="0"/>
            </a:endParaRPr>
          </a:p>
        </p:txBody>
      </p:sp>
      <p:sp>
        <p:nvSpPr>
          <p:cNvPr id="7" name="Espace réservé du contenu 2"/>
          <p:cNvSpPr>
            <a:spLocks noGrp="1"/>
          </p:cNvSpPr>
          <p:nvPr>
            <p:ph idx="1"/>
          </p:nvPr>
        </p:nvSpPr>
        <p:spPr>
          <a:xfrm>
            <a:off x="457200" y="1916832"/>
            <a:ext cx="8229600" cy="4536504"/>
          </a:xfrm>
        </p:spPr>
        <p:txBody>
          <a:bodyPr>
            <a:normAutofit/>
          </a:bodyPr>
          <a:lstStyle/>
          <a:p>
            <a:pPr marL="0" indent="0" algn="ctr">
              <a:buNone/>
            </a:pPr>
            <a:endParaRPr lang="fr-FR" sz="2400" dirty="0" smtClean="0">
              <a:latin typeface="Arial" panose="020B0604020202020204" pitchFamily="34" charset="0"/>
              <a:cs typeface="Arial" panose="020B0604020202020204" pitchFamily="34" charset="0"/>
            </a:endParaRPr>
          </a:p>
          <a:p>
            <a:pPr algn="just">
              <a:spcBef>
                <a:spcPct val="0"/>
              </a:spcBef>
              <a:buClr>
                <a:srgbClr val="FF0000"/>
              </a:buClr>
              <a:buFont typeface="Wingdings" panose="05000000000000000000" pitchFamily="2" charset="2"/>
              <a:buChar char="§"/>
            </a:pPr>
            <a:r>
              <a:rPr lang="fr-FR" sz="2400" dirty="0" smtClean="0">
                <a:latin typeface="Arial" pitchFamily="34" charset="0"/>
                <a:ea typeface="+mj-ea"/>
                <a:cs typeface="Arial" pitchFamily="34" charset="0"/>
              </a:rPr>
              <a:t>La </a:t>
            </a:r>
            <a:r>
              <a:rPr lang="fr-FR" sz="2400" dirty="0">
                <a:latin typeface="Arial" pitchFamily="34" charset="0"/>
                <a:ea typeface="+mj-ea"/>
                <a:cs typeface="Arial" pitchFamily="34" charset="0"/>
              </a:rPr>
              <a:t>Vice-présidence de l’Organisation mondiale des douanes pour la région AOC a réalisé </a:t>
            </a:r>
            <a:r>
              <a:rPr lang="fr-FR" sz="2400" dirty="0" smtClean="0">
                <a:latin typeface="Arial" pitchFamily="34" charset="0"/>
                <a:ea typeface="+mj-ea"/>
                <a:cs typeface="Arial" pitchFamily="34" charset="0"/>
              </a:rPr>
              <a:t>toutes ses </a:t>
            </a:r>
            <a:r>
              <a:rPr lang="fr-FR" sz="2400" dirty="0">
                <a:latin typeface="Arial" pitchFamily="34" charset="0"/>
                <a:ea typeface="+mj-ea"/>
                <a:cs typeface="Arial" pitchFamily="34" charset="0"/>
              </a:rPr>
              <a:t>activités inscrites dans la feuille de </a:t>
            </a:r>
            <a:r>
              <a:rPr lang="fr-FR" sz="2400" dirty="0" smtClean="0">
                <a:latin typeface="Arial" pitchFamily="34" charset="0"/>
                <a:ea typeface="+mj-ea"/>
                <a:cs typeface="Arial" pitchFamily="34" charset="0"/>
              </a:rPr>
              <a:t>route.</a:t>
            </a:r>
          </a:p>
          <a:p>
            <a:pPr marL="0" indent="0" algn="just">
              <a:spcBef>
                <a:spcPct val="0"/>
              </a:spcBef>
              <a:buClr>
                <a:srgbClr val="FF0000"/>
              </a:buClr>
              <a:buNone/>
            </a:pPr>
            <a:endParaRPr lang="fr-FR" sz="2400" dirty="0" smtClean="0">
              <a:latin typeface="Arial" pitchFamily="34" charset="0"/>
              <a:ea typeface="+mj-ea"/>
              <a:cs typeface="Arial" pitchFamily="34" charset="0"/>
            </a:endParaRPr>
          </a:p>
          <a:p>
            <a:pPr algn="just">
              <a:spcBef>
                <a:spcPct val="0"/>
              </a:spcBef>
              <a:buClr>
                <a:srgbClr val="FF0000"/>
              </a:buClr>
              <a:buFont typeface="Wingdings" panose="05000000000000000000" pitchFamily="2" charset="2"/>
              <a:buChar char="§"/>
            </a:pPr>
            <a:r>
              <a:rPr lang="fr-FR" sz="2400" dirty="0" smtClean="0">
                <a:latin typeface="Arial" pitchFamily="34" charset="0"/>
                <a:ea typeface="+mj-ea"/>
                <a:cs typeface="Arial" pitchFamily="34" charset="0"/>
              </a:rPr>
              <a:t>… Néanmoins </a:t>
            </a:r>
            <a:r>
              <a:rPr lang="fr-FR" sz="2400" dirty="0" smtClean="0">
                <a:latin typeface="Arial" pitchFamily="34" charset="0"/>
                <a:ea typeface="+mj-ea"/>
                <a:cs typeface="Arial" pitchFamily="34" charset="0"/>
              </a:rPr>
              <a:t>une redynamisation de nos échanges avec les bailleurs de fonds </a:t>
            </a:r>
            <a:r>
              <a:rPr lang="fr-FR" sz="2400" smtClean="0">
                <a:latin typeface="Arial" pitchFamily="34" charset="0"/>
                <a:ea typeface="+mj-ea"/>
                <a:cs typeface="Arial" pitchFamily="34" charset="0"/>
              </a:rPr>
              <a:t>est nécessaire.</a:t>
            </a:r>
            <a:endParaRPr lang="fr-FR" sz="2400" dirty="0">
              <a:latin typeface="Arial" pitchFamily="34" charset="0"/>
              <a:ea typeface="+mj-ea"/>
              <a:cs typeface="Arial" pitchFamily="34" charset="0"/>
            </a:endParaRPr>
          </a:p>
          <a:p>
            <a:pPr algn="just"/>
            <a:endParaRPr lang="fr-FR" sz="2800" b="1" dirty="0" smtClean="0">
              <a:solidFill>
                <a:srgbClr val="7030A0"/>
              </a:solidFill>
              <a:latin typeface="Arial" pitchFamily="34" charset="0"/>
              <a:cs typeface="Arial" pitchFamily="34" charset="0"/>
            </a:endParaRPr>
          </a:p>
          <a:p>
            <a:pPr marL="0" indent="0" algn="just">
              <a:buClr>
                <a:srgbClr val="FF0000"/>
              </a:buClr>
              <a:buNone/>
            </a:pPr>
            <a:endParaRPr lang="fr-FR" dirty="0" smtClean="0"/>
          </a:p>
          <a:p>
            <a:pPr algn="just">
              <a:buClr>
                <a:srgbClr val="FF0000"/>
              </a:buClr>
              <a:buFont typeface="Wingdings" panose="05000000000000000000" pitchFamily="2" charset="2"/>
              <a:buChar char="§"/>
            </a:pPr>
            <a:endParaRPr lang="fr-FR" dirty="0"/>
          </a:p>
        </p:txBody>
      </p:sp>
    </p:spTree>
    <p:extLst>
      <p:ext uri="{BB962C8B-B14F-4D97-AF65-F5344CB8AC3E}">
        <p14:creationId xmlns:p14="http://schemas.microsoft.com/office/powerpoint/2010/main" val="28355826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a:solidFill>
            <a:srgbClr val="00B0F0"/>
          </a:solidFill>
        </p:spPr>
        <p:txBody>
          <a:bodyPr>
            <a:normAutofit fontScale="90000"/>
          </a:bodyPr>
          <a:lstStyle/>
          <a:p>
            <a:r>
              <a:rPr lang="fr-FR" b="1" dirty="0" smtClean="0">
                <a:latin typeface="Arial" pitchFamily="34" charset="0"/>
                <a:cs typeface="Arial" pitchFamily="34" charset="0"/>
              </a:rPr>
              <a:t>Plan de la présentation</a:t>
            </a:r>
            <a:endParaRPr lang="fr-FR" b="1" dirty="0">
              <a:latin typeface="Arial" pitchFamily="34" charset="0"/>
              <a:cs typeface="Arial" pitchFamily="34" charset="0"/>
            </a:endParaRPr>
          </a:p>
        </p:txBody>
      </p:sp>
      <p:sp>
        <p:nvSpPr>
          <p:cNvPr id="3" name="Espace réservé du contenu 2"/>
          <p:cNvSpPr>
            <a:spLocks noGrp="1"/>
          </p:cNvSpPr>
          <p:nvPr>
            <p:ph idx="1"/>
          </p:nvPr>
        </p:nvSpPr>
        <p:spPr>
          <a:xfrm>
            <a:off x="457200" y="1052736"/>
            <a:ext cx="8229600" cy="5976664"/>
          </a:xfrm>
        </p:spPr>
        <p:txBody>
          <a:bodyPr>
            <a:normAutofit fontScale="77500" lnSpcReduction="20000"/>
          </a:bodyPr>
          <a:lstStyle/>
          <a:p>
            <a:pPr algn="just">
              <a:buClr>
                <a:srgbClr val="FF0000"/>
              </a:buClr>
              <a:buFont typeface="Wingdings" panose="05000000000000000000" pitchFamily="2" charset="2"/>
              <a:buChar char="§"/>
            </a:pPr>
            <a:r>
              <a:rPr lang="fr-FR" sz="3000" dirty="0" smtClean="0">
                <a:latin typeface="Arial" pitchFamily="34" charset="0"/>
                <a:cs typeface="Arial" pitchFamily="34" charset="0"/>
              </a:rPr>
              <a:t>Introduction </a:t>
            </a:r>
          </a:p>
          <a:p>
            <a:pPr algn="just">
              <a:buClr>
                <a:srgbClr val="FF0000"/>
              </a:buClr>
              <a:buFont typeface="Wingdings" panose="05000000000000000000" pitchFamily="2" charset="2"/>
              <a:buChar char="§"/>
            </a:pPr>
            <a:endParaRPr lang="fr-FR" sz="3000" dirty="0" smtClean="0">
              <a:latin typeface="Arial" pitchFamily="34" charset="0"/>
              <a:cs typeface="Arial" pitchFamily="34" charset="0"/>
            </a:endParaRPr>
          </a:p>
          <a:p>
            <a:pPr algn="just">
              <a:buClr>
                <a:srgbClr val="FF0000"/>
              </a:buClr>
              <a:buFont typeface="Wingdings" panose="05000000000000000000" pitchFamily="2" charset="2"/>
              <a:buChar char="§"/>
            </a:pPr>
            <a:r>
              <a:rPr lang="fr-FR" sz="3000" dirty="0">
                <a:latin typeface="Arial" pitchFamily="34" charset="0"/>
                <a:cs typeface="Arial" pitchFamily="34" charset="0"/>
              </a:rPr>
              <a:t>I)	Activités de la Vice-présidence dans un contexte de crise sanitaire</a:t>
            </a:r>
          </a:p>
          <a:p>
            <a:pPr lvl="1" algn="just">
              <a:buClr>
                <a:srgbClr val="FF0000"/>
              </a:buClr>
              <a:buFont typeface="Wingdings" panose="05000000000000000000" pitchFamily="2" charset="2"/>
              <a:buChar char="Ø"/>
            </a:pPr>
            <a:r>
              <a:rPr lang="fr-FR" sz="2600" dirty="0" smtClean="0">
                <a:latin typeface="Arial" pitchFamily="34" charset="0"/>
                <a:cs typeface="Arial" pitchFamily="34" charset="0"/>
              </a:rPr>
              <a:t>I.1</a:t>
            </a:r>
            <a:r>
              <a:rPr lang="fr-FR" sz="2600" dirty="0">
                <a:latin typeface="Arial" pitchFamily="34" charset="0"/>
                <a:cs typeface="Arial" pitchFamily="34" charset="0"/>
              </a:rPr>
              <a:t>. Mise en œuvre des actions prioritaires de la feuille de </a:t>
            </a:r>
            <a:r>
              <a:rPr lang="fr-FR" sz="2600" dirty="0" smtClean="0">
                <a:latin typeface="Arial" pitchFamily="34" charset="0"/>
                <a:cs typeface="Arial" pitchFamily="34" charset="0"/>
              </a:rPr>
              <a:t>route</a:t>
            </a:r>
          </a:p>
          <a:p>
            <a:pPr lvl="1" algn="just">
              <a:buClr>
                <a:srgbClr val="FF0000"/>
              </a:buClr>
              <a:buFont typeface="Wingdings" panose="05000000000000000000" pitchFamily="2" charset="2"/>
              <a:buChar char="Ø"/>
            </a:pPr>
            <a:r>
              <a:rPr lang="fr-FR" sz="2600" dirty="0">
                <a:latin typeface="Arial" pitchFamily="34" charset="0"/>
                <a:cs typeface="Arial" pitchFamily="34" charset="0"/>
              </a:rPr>
              <a:t>I.2. Organisation des réunions statutaires et participation aux activités de l’Organisation Mondiale des Douanes et d’autres institutions</a:t>
            </a:r>
          </a:p>
          <a:p>
            <a:pPr marL="0" indent="0" algn="just">
              <a:buClr>
                <a:srgbClr val="FF0000"/>
              </a:buClr>
              <a:buNone/>
            </a:pPr>
            <a:endParaRPr lang="fr-FR" dirty="0" smtClean="0">
              <a:latin typeface="Arial" pitchFamily="34" charset="0"/>
              <a:cs typeface="Arial" pitchFamily="34" charset="0"/>
            </a:endParaRPr>
          </a:p>
          <a:p>
            <a:pPr algn="just">
              <a:buClr>
                <a:srgbClr val="FF0000"/>
              </a:buClr>
              <a:buFont typeface="Wingdings" panose="05000000000000000000" pitchFamily="2" charset="2"/>
              <a:buChar char="§"/>
            </a:pPr>
            <a:r>
              <a:rPr lang="fr-FR" sz="3000" dirty="0">
                <a:latin typeface="Arial" pitchFamily="34" charset="0"/>
                <a:cs typeface="Arial" pitchFamily="34" charset="0"/>
              </a:rPr>
              <a:t>II) Perspectives </a:t>
            </a:r>
            <a:endParaRPr lang="fr-FR" sz="3000" dirty="0" smtClean="0">
              <a:latin typeface="Arial" pitchFamily="34" charset="0"/>
              <a:cs typeface="Arial" pitchFamily="34" charset="0"/>
            </a:endParaRPr>
          </a:p>
          <a:p>
            <a:pPr lvl="1" algn="just">
              <a:buClr>
                <a:srgbClr val="FF0000"/>
              </a:buClr>
              <a:buFont typeface="Wingdings" panose="05000000000000000000" pitchFamily="2" charset="2"/>
              <a:buChar char="Ø"/>
            </a:pPr>
            <a:r>
              <a:rPr lang="fr-FR" sz="2600" dirty="0">
                <a:latin typeface="Arial" pitchFamily="34" charset="0"/>
                <a:cs typeface="Arial" pitchFamily="34" charset="0"/>
              </a:rPr>
              <a:t>II.1. Poursuite des réformes en vue d’améliorer la gouvernance au sein de la région OMD-AOC, de renforcer la résilience des administrations et de soutenir les activités des structures </a:t>
            </a:r>
            <a:r>
              <a:rPr lang="fr-FR" sz="2600" dirty="0" smtClean="0">
                <a:latin typeface="Arial" pitchFamily="34" charset="0"/>
                <a:cs typeface="Arial" pitchFamily="34" charset="0"/>
              </a:rPr>
              <a:t>régionales</a:t>
            </a:r>
          </a:p>
          <a:p>
            <a:pPr lvl="1" algn="just">
              <a:buClr>
                <a:srgbClr val="FF0000"/>
              </a:buClr>
              <a:buFont typeface="Wingdings" panose="05000000000000000000" pitchFamily="2" charset="2"/>
              <a:buChar char="Ø"/>
            </a:pPr>
            <a:r>
              <a:rPr lang="fr-FR" sz="2600" dirty="0">
                <a:latin typeface="Arial" pitchFamily="34" charset="0"/>
                <a:cs typeface="Arial" pitchFamily="34" charset="0"/>
              </a:rPr>
              <a:t>II.2. Faire le plaidoyer auprès des gouvernements/institutions en vue de promouvoir les initiatives de l’Organisation Mondiale des </a:t>
            </a:r>
            <a:r>
              <a:rPr lang="fr-FR" sz="2600" dirty="0" smtClean="0">
                <a:latin typeface="Arial" pitchFamily="34" charset="0"/>
                <a:cs typeface="Arial" pitchFamily="34" charset="0"/>
              </a:rPr>
              <a:t>Douanes</a:t>
            </a:r>
          </a:p>
          <a:p>
            <a:pPr lvl="1" algn="just">
              <a:buClr>
                <a:srgbClr val="FF0000"/>
              </a:buClr>
              <a:buFont typeface="Wingdings" panose="05000000000000000000" pitchFamily="2" charset="2"/>
              <a:buChar char="Ø"/>
            </a:pPr>
            <a:endParaRPr lang="fr-FR" sz="2600" dirty="0" smtClean="0">
              <a:latin typeface="Arial" pitchFamily="34" charset="0"/>
              <a:cs typeface="Arial" pitchFamily="34" charset="0"/>
            </a:endParaRPr>
          </a:p>
          <a:p>
            <a:pPr algn="just">
              <a:buClr>
                <a:srgbClr val="FF0000"/>
              </a:buClr>
              <a:buFont typeface="Wingdings" panose="05000000000000000000" pitchFamily="2" charset="2"/>
              <a:buChar char="§"/>
            </a:pPr>
            <a:r>
              <a:rPr lang="fr-FR" sz="3000" dirty="0" smtClean="0">
                <a:latin typeface="Arial" pitchFamily="34" charset="0"/>
                <a:cs typeface="Arial" pitchFamily="34" charset="0"/>
              </a:rPr>
              <a:t>Conclusion</a:t>
            </a:r>
            <a:endParaRPr lang="fr-FR" sz="3000" dirty="0">
              <a:latin typeface="Arial" pitchFamily="34" charset="0"/>
              <a:cs typeface="Arial" pitchFamily="34" charset="0"/>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z="2000" b="1" smtClean="0">
                <a:latin typeface="Arial" pitchFamily="34" charset="0"/>
                <a:cs typeface="Arial" pitchFamily="34" charset="0"/>
              </a:rPr>
              <a:pPr/>
              <a:t>2</a:t>
            </a:fld>
            <a:endParaRPr lang="fr-BE"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31068"/>
          </a:xfrm>
          <a:solidFill>
            <a:srgbClr val="00B0F0"/>
          </a:solidFill>
        </p:spPr>
        <p:txBody>
          <a:bodyPr>
            <a:noAutofit/>
          </a:bodyPr>
          <a:lstStyle/>
          <a:p>
            <a:r>
              <a:rPr lang="fr-FR" sz="3200" b="1" dirty="0" smtClean="0">
                <a:latin typeface="Arial" pitchFamily="34" charset="0"/>
                <a:cs typeface="Arial" pitchFamily="34" charset="0"/>
              </a:rPr>
              <a:t>I- Introduction</a:t>
            </a:r>
            <a:endParaRPr lang="fr-FR" sz="3200" b="1" dirty="0">
              <a:latin typeface="Arial" pitchFamily="34" charset="0"/>
              <a:cs typeface="Arial" pitchFamily="34" charset="0"/>
            </a:endParaRPr>
          </a:p>
        </p:txBody>
      </p:sp>
      <p:sp>
        <p:nvSpPr>
          <p:cNvPr id="3" name="Espace réservé du contenu 2"/>
          <p:cNvSpPr>
            <a:spLocks noGrp="1"/>
          </p:cNvSpPr>
          <p:nvPr>
            <p:ph idx="1"/>
          </p:nvPr>
        </p:nvSpPr>
        <p:spPr>
          <a:xfrm>
            <a:off x="457200" y="1916832"/>
            <a:ext cx="8229600" cy="3168352"/>
          </a:xfrm>
        </p:spPr>
        <p:txBody>
          <a:bodyPr>
            <a:normAutofit/>
          </a:bodyPr>
          <a:lstStyle/>
          <a:p>
            <a:pPr marL="0" indent="0" algn="ctr">
              <a:buNone/>
            </a:pPr>
            <a:r>
              <a:rPr lang="fr-FR" sz="2400" dirty="0" smtClean="0">
                <a:latin typeface="Arial" panose="020B0604020202020204" pitchFamily="34" charset="0"/>
                <a:cs typeface="Arial" panose="020B0604020202020204" pitchFamily="34" charset="0"/>
              </a:rPr>
              <a:t>La république du Congo accède à la Vice-présidence de la région OMD-AOC en </a:t>
            </a:r>
            <a:r>
              <a:rPr lang="fr-FR" sz="2400" dirty="0">
                <a:latin typeface="Arial" panose="020B0604020202020204" pitchFamily="34" charset="0"/>
                <a:cs typeface="Arial" panose="020B0604020202020204" pitchFamily="34" charset="0"/>
              </a:rPr>
              <a:t>septembre 2020 dans un contexte de crise </a:t>
            </a:r>
            <a:r>
              <a:rPr lang="fr-FR" sz="2400" dirty="0" smtClean="0">
                <a:latin typeface="Arial" panose="020B0604020202020204" pitchFamily="34" charset="0"/>
                <a:cs typeface="Arial" panose="020B0604020202020204" pitchFamily="34" charset="0"/>
              </a:rPr>
              <a:t>sanitaire</a:t>
            </a:r>
          </a:p>
          <a:p>
            <a:pPr marL="0" indent="0" algn="ctr">
              <a:buNone/>
            </a:pPr>
            <a:endParaRPr lang="fr-FR" sz="2400" dirty="0" smtClean="0">
              <a:latin typeface="Arial" panose="020B0604020202020204" pitchFamily="34" charset="0"/>
              <a:cs typeface="Arial" panose="020B0604020202020204" pitchFamily="34" charset="0"/>
            </a:endParaRPr>
          </a:p>
          <a:p>
            <a:pPr algn="just">
              <a:spcBef>
                <a:spcPct val="0"/>
              </a:spcBef>
              <a:buClr>
                <a:srgbClr val="FF0000"/>
              </a:buClr>
              <a:buFont typeface="Wingdings" panose="05000000000000000000" pitchFamily="2" charset="2"/>
              <a:buChar char="§"/>
            </a:pPr>
            <a:r>
              <a:rPr lang="fr-FR" sz="2400" b="1" dirty="0">
                <a:latin typeface="Arial" pitchFamily="34" charset="0"/>
                <a:ea typeface="+mj-ea"/>
                <a:cs typeface="Arial" pitchFamily="34" charset="0"/>
              </a:rPr>
              <a:t>Finalité du rapport d’activités </a:t>
            </a:r>
            <a:r>
              <a:rPr lang="fr-FR" sz="2400" dirty="0">
                <a:latin typeface="Arial" pitchFamily="34" charset="0"/>
                <a:ea typeface="+mj-ea"/>
                <a:cs typeface="Arial" pitchFamily="34" charset="0"/>
              </a:rPr>
              <a:t>:</a:t>
            </a:r>
          </a:p>
          <a:p>
            <a:pPr algn="just">
              <a:buFontTx/>
              <a:buChar char="-"/>
            </a:pPr>
            <a:r>
              <a:rPr lang="fr-FR" sz="2400" dirty="0" smtClean="0">
                <a:latin typeface="Arial" panose="020B0604020202020204" pitchFamily="34" charset="0"/>
                <a:cs typeface="Arial" panose="020B0604020202020204" pitchFamily="34" charset="0"/>
              </a:rPr>
              <a:t>Rendre </a:t>
            </a:r>
            <a:r>
              <a:rPr lang="fr-FR" sz="2400" dirty="0">
                <a:latin typeface="Arial" panose="020B0604020202020204" pitchFamily="34" charset="0"/>
                <a:cs typeface="Arial" panose="020B0604020202020204" pitchFamily="34" charset="0"/>
              </a:rPr>
              <a:t>compte des activités </a:t>
            </a:r>
            <a:r>
              <a:rPr lang="fr-FR" sz="2400" dirty="0" smtClean="0">
                <a:latin typeface="Arial" panose="020B0604020202020204" pitchFamily="34" charset="0"/>
                <a:cs typeface="Arial" panose="020B0604020202020204" pitchFamily="34" charset="0"/>
              </a:rPr>
              <a:t>de </a:t>
            </a:r>
            <a:r>
              <a:rPr lang="fr-FR" sz="2400" dirty="0">
                <a:latin typeface="Arial" panose="020B0604020202020204" pitchFamily="34" charset="0"/>
                <a:cs typeface="Arial" panose="020B0604020202020204" pitchFamily="34" charset="0"/>
              </a:rPr>
              <a:t>la </a:t>
            </a:r>
            <a:r>
              <a:rPr lang="fr-FR" sz="2400" dirty="0" smtClean="0">
                <a:latin typeface="Arial" panose="020B0604020202020204" pitchFamily="34" charset="0"/>
                <a:cs typeface="Arial" panose="020B0604020202020204" pitchFamily="34" charset="0"/>
              </a:rPr>
              <a:t>Vice-présidence</a:t>
            </a:r>
          </a:p>
          <a:p>
            <a:pPr algn="just">
              <a:buFontTx/>
              <a:buChar char="-"/>
            </a:pPr>
            <a:r>
              <a:rPr lang="fr-FR" sz="2400" dirty="0" smtClean="0">
                <a:latin typeface="Arial" panose="020B0604020202020204" pitchFamily="34" charset="0"/>
                <a:cs typeface="Arial" panose="020B0604020202020204" pitchFamily="34" charset="0"/>
              </a:rPr>
              <a:t>Identifier des perspectives à court et moyen termes</a:t>
            </a:r>
            <a:endParaRPr lang="fr-FR" sz="2400" dirty="0">
              <a:latin typeface="Arial" panose="020B0604020202020204" pitchFamily="34" charset="0"/>
              <a:cs typeface="Arial" panose="020B0604020202020204" pitchFamily="34" charset="0"/>
            </a:endParaRPr>
          </a:p>
          <a:p>
            <a:pPr algn="just"/>
            <a:endParaRPr lang="fr-FR" sz="2800" b="1" dirty="0" smtClean="0">
              <a:solidFill>
                <a:srgbClr val="7030A0"/>
              </a:solidFill>
              <a:latin typeface="Arial" pitchFamily="34" charset="0"/>
              <a:cs typeface="Arial" pitchFamily="34" charset="0"/>
            </a:endParaRPr>
          </a:p>
          <a:p>
            <a:pPr marL="0" indent="0" algn="just">
              <a:buClr>
                <a:srgbClr val="FF0000"/>
              </a:buClr>
              <a:buNone/>
            </a:pPr>
            <a:endParaRPr lang="fr-FR" dirty="0" smtClean="0"/>
          </a:p>
          <a:p>
            <a:pPr algn="just">
              <a:buClr>
                <a:srgbClr val="FF0000"/>
              </a:buClr>
              <a:buFont typeface="Wingdings" panose="05000000000000000000" pitchFamily="2" charset="2"/>
              <a:buChar char="§"/>
            </a:pP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z="2000" b="1" smtClean="0">
                <a:latin typeface="Arial" pitchFamily="34" charset="0"/>
                <a:cs typeface="Arial" pitchFamily="34" charset="0"/>
              </a:rPr>
              <a:pPr/>
              <a:t>3</a:t>
            </a:fld>
            <a:endParaRPr lang="fr-BE"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8984" y="64517"/>
            <a:ext cx="8435280" cy="1296144"/>
          </a:xfrm>
          <a:solidFill>
            <a:srgbClr val="00B0F0"/>
          </a:solidFill>
        </p:spPr>
        <p:txBody>
          <a:bodyPr>
            <a:noAutofit/>
          </a:bodyPr>
          <a:lstStyle/>
          <a:p>
            <a:r>
              <a:rPr lang="fr-FR" sz="2000" b="1" dirty="0">
                <a:latin typeface="Arial" pitchFamily="34" charset="0"/>
                <a:cs typeface="Arial" pitchFamily="34" charset="0"/>
              </a:rPr>
              <a:t>I- </a:t>
            </a:r>
            <a:r>
              <a:rPr lang="fr-FR" sz="2000" b="1" dirty="0" smtClean="0">
                <a:latin typeface="Arial" pitchFamily="34" charset="0"/>
                <a:cs typeface="Arial" pitchFamily="34" charset="0"/>
              </a:rPr>
              <a:t>Activités de </a:t>
            </a:r>
            <a:r>
              <a:rPr lang="fr-FR" sz="2000" b="1" dirty="0">
                <a:latin typeface="Arial" pitchFamily="34" charset="0"/>
                <a:cs typeface="Arial" pitchFamily="34" charset="0"/>
              </a:rPr>
              <a:t>la Vice-présidence dans un contexte de crise sanitaire</a:t>
            </a:r>
            <a:br>
              <a:rPr lang="fr-FR" sz="2000" b="1" dirty="0">
                <a:latin typeface="Arial" pitchFamily="34" charset="0"/>
                <a:cs typeface="Arial" pitchFamily="34" charset="0"/>
              </a:rPr>
            </a:br>
            <a:r>
              <a:rPr lang="fr-FR" sz="2000" b="1" dirty="0">
                <a:latin typeface="Arial" pitchFamily="34" charset="0"/>
                <a:cs typeface="Arial" pitchFamily="34" charset="0"/>
              </a:rPr>
              <a:t>I.1. Mise en œuvre des actions prioritaires de la feuille de route</a:t>
            </a:r>
          </a:p>
        </p:txBody>
      </p:sp>
      <p:sp>
        <p:nvSpPr>
          <p:cNvPr id="4" name="Espace réservé du numéro de diapositive 3"/>
          <p:cNvSpPr>
            <a:spLocks noGrp="1"/>
          </p:cNvSpPr>
          <p:nvPr>
            <p:ph type="sldNum" sz="quarter" idx="12"/>
          </p:nvPr>
        </p:nvSpPr>
        <p:spPr/>
        <p:txBody>
          <a:bodyPr/>
          <a:lstStyle/>
          <a:p>
            <a:fld id="{CF4668DC-857F-487D-BFFA-8C0CA5037977}" type="slidenum">
              <a:rPr lang="fr-BE" sz="2000" b="1" smtClean="0">
                <a:latin typeface="Arial" pitchFamily="34" charset="0"/>
                <a:cs typeface="Arial" pitchFamily="34" charset="0"/>
              </a:rPr>
              <a:pPr/>
              <a:t>4</a:t>
            </a:fld>
            <a:endParaRPr lang="fr-BE" sz="2000" b="1" dirty="0">
              <a:latin typeface="Arial" pitchFamily="34" charset="0"/>
              <a:cs typeface="Arial" pitchFamily="34" charset="0"/>
            </a:endParaRPr>
          </a:p>
        </p:txBody>
      </p:sp>
      <p:sp>
        <p:nvSpPr>
          <p:cNvPr id="6" name="Titre 1"/>
          <p:cNvSpPr txBox="1">
            <a:spLocks/>
          </p:cNvSpPr>
          <p:nvPr/>
        </p:nvSpPr>
        <p:spPr>
          <a:xfrm>
            <a:off x="395536" y="1628800"/>
            <a:ext cx="8291264" cy="482453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just">
              <a:buClr>
                <a:srgbClr val="FF0000"/>
              </a:buClr>
              <a:buFont typeface="Wingdings" panose="05000000000000000000" pitchFamily="2" charset="2"/>
              <a:buChar char="§"/>
            </a:pPr>
            <a:r>
              <a:rPr lang="fr-FR" sz="2800" dirty="0" smtClean="0">
                <a:latin typeface="Arial" pitchFamily="34" charset="0"/>
                <a:cs typeface="Arial" pitchFamily="34" charset="0"/>
              </a:rPr>
              <a:t>Actions prioritaires de la feuille de route 2021</a:t>
            </a:r>
          </a:p>
          <a:p>
            <a:pPr marL="171450" indent="-171450" algn="just">
              <a:buClr>
                <a:srgbClr val="FF0000"/>
              </a:buClr>
              <a:buFont typeface="Wingdings" panose="05000000000000000000" pitchFamily="2" charset="2"/>
              <a:buChar char="§"/>
            </a:pPr>
            <a:endParaRPr lang="fr-FR" sz="1050" b="1" dirty="0" smtClean="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2400" b="1" u="sng" dirty="0" smtClean="0">
                <a:latin typeface="Arial" pitchFamily="34" charset="0"/>
                <a:cs typeface="Arial" pitchFamily="34" charset="0"/>
              </a:rPr>
              <a:t>Doter la Vice-présidence et les structures régionales de statuts</a:t>
            </a:r>
            <a:r>
              <a:rPr lang="fr-FR" sz="2400" dirty="0" smtClean="0">
                <a:latin typeface="Arial" pitchFamily="34" charset="0"/>
                <a:cs typeface="Arial" pitchFamily="34" charset="0"/>
              </a:rPr>
              <a:t> </a:t>
            </a:r>
            <a:r>
              <a:rPr lang="fr-FR" sz="2400" dirty="0" smtClean="0">
                <a:latin typeface="Arial" pitchFamily="34" charset="0"/>
                <a:cs typeface="Arial" pitchFamily="34" charset="0"/>
              </a:rPr>
              <a:t>Les </a:t>
            </a:r>
            <a:r>
              <a:rPr lang="fr-FR" sz="2400" dirty="0">
                <a:latin typeface="Arial" pitchFamily="34" charset="0"/>
                <a:cs typeface="Arial" pitchFamily="34" charset="0"/>
              </a:rPr>
              <a:t>protocoles d’accords signés entre l’OMD et les chefs des administrations douanières des pays hôtes abritant les structures régionales devraient désormais être signés par le Secrétaire Général de l’OMD et le Gouvernement des pays hôtes concernés.</a:t>
            </a:r>
            <a:endParaRPr lang="fr-FR"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8984" y="64517"/>
            <a:ext cx="8435280" cy="1296144"/>
          </a:xfrm>
          <a:solidFill>
            <a:srgbClr val="00B0F0"/>
          </a:solidFill>
        </p:spPr>
        <p:txBody>
          <a:bodyPr>
            <a:noAutofit/>
          </a:bodyPr>
          <a:lstStyle/>
          <a:p>
            <a:r>
              <a:rPr lang="fr-FR" sz="2000" b="1" dirty="0">
                <a:latin typeface="Arial" pitchFamily="34" charset="0"/>
                <a:cs typeface="Arial" pitchFamily="34" charset="0"/>
              </a:rPr>
              <a:t>I- </a:t>
            </a:r>
            <a:r>
              <a:rPr lang="fr-FR" sz="2000" b="1" dirty="0" smtClean="0">
                <a:latin typeface="Arial" pitchFamily="34" charset="0"/>
                <a:cs typeface="Arial" pitchFamily="34" charset="0"/>
              </a:rPr>
              <a:t>Activités de </a:t>
            </a:r>
            <a:r>
              <a:rPr lang="fr-FR" sz="2000" b="1" dirty="0">
                <a:latin typeface="Arial" pitchFamily="34" charset="0"/>
                <a:cs typeface="Arial" pitchFamily="34" charset="0"/>
              </a:rPr>
              <a:t>la Vice-présidence dans un contexte de crise sanitaire</a:t>
            </a:r>
            <a:br>
              <a:rPr lang="fr-FR" sz="2000" b="1" dirty="0">
                <a:latin typeface="Arial" pitchFamily="34" charset="0"/>
                <a:cs typeface="Arial" pitchFamily="34" charset="0"/>
              </a:rPr>
            </a:br>
            <a:r>
              <a:rPr lang="fr-FR" sz="2000" b="1" dirty="0">
                <a:latin typeface="Arial" pitchFamily="34" charset="0"/>
                <a:cs typeface="Arial" pitchFamily="34" charset="0"/>
              </a:rPr>
              <a:t>I.1. Mise en œuvre des actions prioritaires de la feuille de route</a:t>
            </a:r>
          </a:p>
        </p:txBody>
      </p:sp>
      <p:sp>
        <p:nvSpPr>
          <p:cNvPr id="4" name="Espace réservé du numéro de diapositive 3"/>
          <p:cNvSpPr>
            <a:spLocks noGrp="1"/>
          </p:cNvSpPr>
          <p:nvPr>
            <p:ph type="sldNum" sz="quarter" idx="12"/>
          </p:nvPr>
        </p:nvSpPr>
        <p:spPr/>
        <p:txBody>
          <a:bodyPr/>
          <a:lstStyle/>
          <a:p>
            <a:fld id="{CF4668DC-857F-487D-BFFA-8C0CA5037977}" type="slidenum">
              <a:rPr lang="fr-BE" sz="2000" b="1" smtClean="0">
                <a:latin typeface="Arial" pitchFamily="34" charset="0"/>
                <a:cs typeface="Arial" pitchFamily="34" charset="0"/>
              </a:rPr>
              <a:pPr/>
              <a:t>5</a:t>
            </a:fld>
            <a:endParaRPr lang="fr-BE" sz="2000" b="1" dirty="0">
              <a:latin typeface="Arial" pitchFamily="34" charset="0"/>
              <a:cs typeface="Arial" pitchFamily="34" charset="0"/>
            </a:endParaRPr>
          </a:p>
        </p:txBody>
      </p:sp>
      <p:sp>
        <p:nvSpPr>
          <p:cNvPr id="6" name="Titre 1"/>
          <p:cNvSpPr txBox="1">
            <a:spLocks/>
          </p:cNvSpPr>
          <p:nvPr/>
        </p:nvSpPr>
        <p:spPr>
          <a:xfrm>
            <a:off x="395536" y="1628800"/>
            <a:ext cx="8291264" cy="482453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just">
              <a:buClr>
                <a:srgbClr val="FF0000"/>
              </a:buClr>
              <a:buFont typeface="Wingdings" panose="05000000000000000000" pitchFamily="2" charset="2"/>
              <a:buChar char="§"/>
            </a:pPr>
            <a:r>
              <a:rPr lang="fr-FR" sz="2800" dirty="0" smtClean="0">
                <a:latin typeface="Arial" pitchFamily="34" charset="0"/>
                <a:cs typeface="Arial" pitchFamily="34" charset="0"/>
              </a:rPr>
              <a:t>Actions prioritaires de la feuille de route 2021</a:t>
            </a:r>
          </a:p>
          <a:p>
            <a:pPr marL="171450" indent="-171450" algn="just">
              <a:buClr>
                <a:srgbClr val="FF0000"/>
              </a:buClr>
              <a:buFont typeface="Wingdings" panose="05000000000000000000" pitchFamily="2" charset="2"/>
              <a:buChar char="§"/>
            </a:pPr>
            <a:endParaRPr lang="fr-FR" sz="1050" b="1" dirty="0" smtClean="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2400" b="1" u="sng" dirty="0">
                <a:latin typeface="Arial" pitchFamily="34" charset="0"/>
                <a:cs typeface="Arial" pitchFamily="34" charset="0"/>
              </a:rPr>
              <a:t>b)	Adhésion de la Guinée-Equatoriale à </a:t>
            </a:r>
            <a:r>
              <a:rPr lang="fr-FR" sz="2400" b="1" u="sng" dirty="0" smtClean="0">
                <a:latin typeface="Arial" pitchFamily="34" charset="0"/>
                <a:cs typeface="Arial" pitchFamily="34" charset="0"/>
              </a:rPr>
              <a:t>l’OMD </a:t>
            </a:r>
            <a:r>
              <a:rPr lang="fr-FR" sz="2400" dirty="0" smtClean="0">
                <a:latin typeface="Arial" pitchFamily="34" charset="0"/>
                <a:cs typeface="Arial" pitchFamily="34" charset="0"/>
              </a:rPr>
              <a:t>le </a:t>
            </a:r>
            <a:r>
              <a:rPr lang="fr-FR" sz="2400" dirty="0">
                <a:latin typeface="Arial" pitchFamily="34" charset="0"/>
                <a:cs typeface="Arial" pitchFamily="34" charset="0"/>
              </a:rPr>
              <a:t>22 décembre 2021, la République de Guinée équatoriale a déposé auprès du Gouvernement belge, l’Instrument d’adhésion à la Convention portant création d’un Conseil de coopération douanière</a:t>
            </a:r>
            <a:endParaRPr lang="fr-FR" sz="2400" dirty="0" smtClean="0">
              <a:latin typeface="Arial" pitchFamily="34" charset="0"/>
              <a:cs typeface="Arial" pitchFamily="34" charset="0"/>
            </a:endParaRPr>
          </a:p>
        </p:txBody>
      </p:sp>
    </p:spTree>
    <p:extLst>
      <p:ext uri="{BB962C8B-B14F-4D97-AF65-F5344CB8AC3E}">
        <p14:creationId xmlns:p14="http://schemas.microsoft.com/office/powerpoint/2010/main" val="38695510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6</a:t>
            </a:fld>
            <a:endParaRPr lang="fr-BE"/>
          </a:p>
        </p:txBody>
      </p:sp>
      <p:sp>
        <p:nvSpPr>
          <p:cNvPr id="5" name="Titre 1"/>
          <p:cNvSpPr txBox="1">
            <a:spLocks/>
          </p:cNvSpPr>
          <p:nvPr/>
        </p:nvSpPr>
        <p:spPr>
          <a:xfrm>
            <a:off x="395536" y="1556792"/>
            <a:ext cx="8291264" cy="496855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just">
              <a:buClr>
                <a:srgbClr val="FF0000"/>
              </a:buClr>
              <a:buFont typeface="Wingdings" panose="05000000000000000000" pitchFamily="2" charset="2"/>
              <a:buChar char="§"/>
            </a:pPr>
            <a:r>
              <a:rPr lang="fr-FR" sz="2800" dirty="0" smtClean="0">
                <a:latin typeface="Arial" pitchFamily="34" charset="0"/>
                <a:cs typeface="Arial" pitchFamily="34" charset="0"/>
              </a:rPr>
              <a:t>Actions prioritaires de la feuille de route 2021</a:t>
            </a:r>
          </a:p>
          <a:p>
            <a:pPr marL="171450" indent="-171450" algn="just">
              <a:buClr>
                <a:srgbClr val="FF0000"/>
              </a:buClr>
              <a:buFont typeface="Wingdings" panose="05000000000000000000" pitchFamily="2" charset="2"/>
              <a:buChar char="§"/>
            </a:pPr>
            <a:endParaRPr lang="fr-FR" sz="1050" b="1" dirty="0" smtClean="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2400" b="1" u="sng" dirty="0" smtClean="0">
                <a:latin typeface="Arial" pitchFamily="34" charset="0"/>
                <a:cs typeface="Arial" pitchFamily="34" charset="0"/>
              </a:rPr>
              <a:t>Veiller </a:t>
            </a:r>
            <a:r>
              <a:rPr lang="fr-FR" sz="2400" b="1" u="sng" dirty="0">
                <a:latin typeface="Arial" pitchFamily="34" charset="0"/>
                <a:cs typeface="Arial" pitchFamily="34" charset="0"/>
              </a:rPr>
              <a:t>au bon fonctionnement et à la gestion efficiente du Fonds régional </a:t>
            </a:r>
            <a:endParaRPr lang="fr-FR" sz="2400" b="1" u="sng" dirty="0" smtClean="0">
              <a:latin typeface="Arial" pitchFamily="34" charset="0"/>
              <a:cs typeface="Arial" pitchFamily="34" charset="0"/>
            </a:endParaRPr>
          </a:p>
          <a:p>
            <a:pPr algn="just">
              <a:buClr>
                <a:srgbClr val="FF0000"/>
              </a:buClr>
            </a:pPr>
            <a:r>
              <a:rPr lang="fr-FR" sz="2400" dirty="0" smtClean="0">
                <a:latin typeface="Arial" pitchFamily="34" charset="0"/>
                <a:cs typeface="Arial" pitchFamily="34" charset="0"/>
              </a:rPr>
              <a:t>- Adoption </a:t>
            </a:r>
            <a:r>
              <a:rPr lang="fr-FR" sz="2400" dirty="0">
                <a:latin typeface="Arial" pitchFamily="34" charset="0"/>
                <a:cs typeface="Arial" pitchFamily="34" charset="0"/>
              </a:rPr>
              <a:t>des documents de cadrage relatifs aux questions budgétaires et financières ; à savoir :</a:t>
            </a:r>
          </a:p>
          <a:p>
            <a:pPr algn="just">
              <a:buClr>
                <a:srgbClr val="FF0000"/>
              </a:buClr>
            </a:pPr>
            <a:r>
              <a:rPr lang="fr-FR" sz="2400" dirty="0">
                <a:latin typeface="Arial" pitchFamily="34" charset="0"/>
                <a:cs typeface="Arial" pitchFamily="34" charset="0"/>
              </a:rPr>
              <a:t>Le rapport final de la mission d’audit du Comité à Abuja ;</a:t>
            </a:r>
          </a:p>
          <a:p>
            <a:pPr algn="just">
              <a:buClr>
                <a:srgbClr val="FF0000"/>
              </a:buClr>
            </a:pPr>
            <a:r>
              <a:rPr lang="fr-FR" sz="2400" dirty="0">
                <a:latin typeface="Arial" pitchFamily="34" charset="0"/>
                <a:cs typeface="Arial" pitchFamily="34" charset="0"/>
              </a:rPr>
              <a:t>Le manuel des procédures budgétaires et financières ;</a:t>
            </a:r>
          </a:p>
          <a:p>
            <a:pPr algn="just">
              <a:buClr>
                <a:srgbClr val="FF0000"/>
              </a:buClr>
            </a:pPr>
            <a:r>
              <a:rPr lang="fr-FR" sz="2400" dirty="0">
                <a:latin typeface="Arial" pitchFamily="34" charset="0"/>
                <a:cs typeface="Arial" pitchFamily="34" charset="0"/>
              </a:rPr>
              <a:t>Les Termes de références des Comités financier et d’audit</a:t>
            </a:r>
            <a:r>
              <a:rPr lang="fr-FR" sz="2400" dirty="0" smtClean="0">
                <a:latin typeface="Arial" pitchFamily="34" charset="0"/>
                <a:cs typeface="Arial" pitchFamily="34" charset="0"/>
              </a:rPr>
              <a:t>.</a:t>
            </a:r>
          </a:p>
          <a:p>
            <a:pPr algn="just">
              <a:buClr>
                <a:srgbClr val="FF0000"/>
              </a:buClr>
            </a:pPr>
            <a:r>
              <a:rPr lang="fr-FR" sz="2400" dirty="0" smtClean="0">
                <a:latin typeface="Arial" pitchFamily="34" charset="0"/>
                <a:cs typeface="Arial" pitchFamily="34" charset="0"/>
              </a:rPr>
              <a:t>- l’instauration </a:t>
            </a:r>
            <a:r>
              <a:rPr lang="fr-FR" sz="2400" dirty="0">
                <a:latin typeface="Arial" pitchFamily="34" charset="0"/>
                <a:cs typeface="Arial" pitchFamily="34" charset="0"/>
              </a:rPr>
              <a:t>d’une Session budgétaire</a:t>
            </a:r>
            <a:endParaRPr lang="fr-FR" sz="2400" dirty="0">
              <a:latin typeface="Arial" pitchFamily="34" charset="0"/>
              <a:cs typeface="Arial" pitchFamily="34" charset="0"/>
            </a:endParaRPr>
          </a:p>
        </p:txBody>
      </p:sp>
      <p:sp>
        <p:nvSpPr>
          <p:cNvPr id="6" name="Titre 1"/>
          <p:cNvSpPr>
            <a:spLocks noGrp="1"/>
          </p:cNvSpPr>
          <p:nvPr>
            <p:ph type="title"/>
          </p:nvPr>
        </p:nvSpPr>
        <p:spPr>
          <a:xfrm>
            <a:off x="398984" y="64517"/>
            <a:ext cx="8435280" cy="1296144"/>
          </a:xfrm>
          <a:solidFill>
            <a:srgbClr val="00B0F0"/>
          </a:solidFill>
        </p:spPr>
        <p:txBody>
          <a:bodyPr>
            <a:noAutofit/>
          </a:bodyPr>
          <a:lstStyle/>
          <a:p>
            <a:r>
              <a:rPr lang="fr-FR" sz="2000" b="1" dirty="0">
                <a:latin typeface="Arial" pitchFamily="34" charset="0"/>
                <a:cs typeface="Arial" pitchFamily="34" charset="0"/>
              </a:rPr>
              <a:t>I- </a:t>
            </a:r>
            <a:r>
              <a:rPr lang="fr-FR" sz="2000" b="1" dirty="0" smtClean="0">
                <a:latin typeface="Arial" pitchFamily="34" charset="0"/>
                <a:cs typeface="Arial" pitchFamily="34" charset="0"/>
              </a:rPr>
              <a:t>Activités de </a:t>
            </a:r>
            <a:r>
              <a:rPr lang="fr-FR" sz="2000" b="1" dirty="0">
                <a:latin typeface="Arial" pitchFamily="34" charset="0"/>
                <a:cs typeface="Arial" pitchFamily="34" charset="0"/>
              </a:rPr>
              <a:t>la Vice-présidence dans un contexte de crise sanitaire</a:t>
            </a:r>
            <a:br>
              <a:rPr lang="fr-FR" sz="2000" b="1" dirty="0">
                <a:latin typeface="Arial" pitchFamily="34" charset="0"/>
                <a:cs typeface="Arial" pitchFamily="34" charset="0"/>
              </a:rPr>
            </a:br>
            <a:r>
              <a:rPr lang="fr-FR" sz="2000" b="1" dirty="0">
                <a:latin typeface="Arial" pitchFamily="34" charset="0"/>
                <a:cs typeface="Arial" pitchFamily="34" charset="0"/>
              </a:rPr>
              <a:t>I.1. Mise en œuvre des actions prioritaires de la feuille de route</a:t>
            </a:r>
          </a:p>
        </p:txBody>
      </p:sp>
    </p:spTree>
    <p:extLst>
      <p:ext uri="{BB962C8B-B14F-4D97-AF65-F5344CB8AC3E}">
        <p14:creationId xmlns:p14="http://schemas.microsoft.com/office/powerpoint/2010/main" val="38148598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7</a:t>
            </a:fld>
            <a:endParaRPr lang="fr-BE"/>
          </a:p>
        </p:txBody>
      </p:sp>
      <p:sp>
        <p:nvSpPr>
          <p:cNvPr id="5" name="Titre 1"/>
          <p:cNvSpPr txBox="1">
            <a:spLocks/>
          </p:cNvSpPr>
          <p:nvPr/>
        </p:nvSpPr>
        <p:spPr>
          <a:xfrm>
            <a:off x="395536" y="1628800"/>
            <a:ext cx="8291264" cy="482453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just">
              <a:buClr>
                <a:srgbClr val="FF0000"/>
              </a:buClr>
              <a:buFont typeface="Wingdings" panose="05000000000000000000" pitchFamily="2" charset="2"/>
              <a:buChar char="§"/>
            </a:pPr>
            <a:r>
              <a:rPr lang="fr-FR" sz="2000" dirty="0" smtClean="0">
                <a:latin typeface="Arial" pitchFamily="34" charset="0"/>
                <a:cs typeface="Arial" pitchFamily="34" charset="0"/>
              </a:rPr>
              <a:t>Actions prioritaires de la feuille de route 2021</a:t>
            </a:r>
          </a:p>
          <a:p>
            <a:pPr marL="171450" indent="-171450" algn="just">
              <a:buClr>
                <a:srgbClr val="FF0000"/>
              </a:buClr>
              <a:buFont typeface="Wingdings" panose="05000000000000000000" pitchFamily="2" charset="2"/>
              <a:buChar char="§"/>
            </a:pPr>
            <a:endParaRPr lang="fr-FR" sz="900" b="1" dirty="0" smtClean="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1800" b="1" u="sng" dirty="0" smtClean="0">
                <a:latin typeface="Arial" pitchFamily="34" charset="0"/>
                <a:cs typeface="Arial" pitchFamily="34" charset="0"/>
              </a:rPr>
              <a:t>Promouvoir </a:t>
            </a:r>
            <a:r>
              <a:rPr lang="fr-FR" sz="1800" b="1" u="sng" dirty="0">
                <a:latin typeface="Arial" pitchFamily="34" charset="0"/>
                <a:cs typeface="Arial" pitchFamily="34" charset="0"/>
              </a:rPr>
              <a:t>auprès des bailleurs de fonds les projets issus de la Conférence Douanes-Partenaires au </a:t>
            </a:r>
            <a:r>
              <a:rPr lang="fr-FR" sz="1800" b="1" u="sng" dirty="0" smtClean="0">
                <a:latin typeface="Arial" pitchFamily="34" charset="0"/>
                <a:cs typeface="Arial" pitchFamily="34" charset="0"/>
              </a:rPr>
              <a:t>Développement</a:t>
            </a:r>
            <a:r>
              <a:rPr lang="fr-FR" sz="1800" dirty="0">
                <a:latin typeface="Arial" pitchFamily="34" charset="0"/>
                <a:cs typeface="Arial" pitchFamily="34" charset="0"/>
              </a:rPr>
              <a:t> action </a:t>
            </a:r>
            <a:r>
              <a:rPr lang="fr-FR" sz="1800" dirty="0" smtClean="0">
                <a:latin typeface="Arial" pitchFamily="34" charset="0"/>
                <a:cs typeface="Arial" pitchFamily="34" charset="0"/>
              </a:rPr>
              <a:t>réalisée pour le 27 mai 2022</a:t>
            </a:r>
          </a:p>
          <a:p>
            <a:pPr algn="just">
              <a:buClr>
                <a:srgbClr val="FF0000"/>
              </a:buClr>
            </a:pPr>
            <a:endParaRPr lang="fr-FR" sz="1800" dirty="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1800" b="1" u="sng" dirty="0" smtClean="0">
                <a:latin typeface="Arial" pitchFamily="34" charset="0"/>
                <a:cs typeface="Arial" pitchFamily="34" charset="0"/>
              </a:rPr>
              <a:t>Faire </a:t>
            </a:r>
            <a:r>
              <a:rPr lang="fr-FR" sz="1800" b="1" u="sng" dirty="0">
                <a:latin typeface="Arial" pitchFamily="34" charset="0"/>
                <a:cs typeface="Arial" pitchFamily="34" charset="0"/>
              </a:rPr>
              <a:t>le plaidoyer auprès des gouvernements et des partenaires au développement pour l’investissement dans la réforme et la modernisation </a:t>
            </a:r>
            <a:r>
              <a:rPr lang="fr-FR" sz="1800" b="1" u="sng" dirty="0" smtClean="0">
                <a:latin typeface="Arial" pitchFamily="34" charset="0"/>
                <a:cs typeface="Arial" pitchFamily="34" charset="0"/>
              </a:rPr>
              <a:t>douanière </a:t>
            </a:r>
            <a:r>
              <a:rPr lang="fr-FR" sz="1800" dirty="0">
                <a:latin typeface="Arial" pitchFamily="34" charset="0"/>
                <a:cs typeface="Arial" pitchFamily="34" charset="0"/>
              </a:rPr>
              <a:t>une mission de </a:t>
            </a:r>
            <a:r>
              <a:rPr lang="fr-FR" sz="1800" dirty="0" smtClean="0">
                <a:latin typeface="Arial" pitchFamily="34" charset="0"/>
                <a:cs typeface="Arial" pitchFamily="34" charset="0"/>
              </a:rPr>
              <a:t>travail à Brazzaville et Kinshasa des Directeurs Généraux de l’Afrique Centrale et des Conseillers Techniques de la VP a été réalisée avec </a:t>
            </a:r>
            <a:r>
              <a:rPr lang="fr-FR" sz="1800" dirty="0">
                <a:latin typeface="Arial" pitchFamily="34" charset="0"/>
                <a:cs typeface="Arial" pitchFamily="34" charset="0"/>
              </a:rPr>
              <a:t>pour objet le partage d’expériences en matière de formation et l’échange d’expériences autour des questions d’intérêts </a:t>
            </a:r>
            <a:r>
              <a:rPr lang="fr-FR" sz="1800" dirty="0" smtClean="0">
                <a:latin typeface="Arial" pitchFamily="34" charset="0"/>
                <a:cs typeface="Arial" pitchFamily="34" charset="0"/>
              </a:rPr>
              <a:t>communs:</a:t>
            </a:r>
          </a:p>
          <a:p>
            <a:pPr marL="342900" indent="-342900" algn="just">
              <a:buClr>
                <a:srgbClr val="FF0000"/>
              </a:buClr>
              <a:buFontTx/>
              <a:buChar char="-"/>
            </a:pPr>
            <a:r>
              <a:rPr lang="fr-FR" sz="1800" dirty="0" smtClean="0">
                <a:latin typeface="Arial" pitchFamily="34" charset="0"/>
                <a:cs typeface="Arial" pitchFamily="34" charset="0"/>
              </a:rPr>
              <a:t>Gestion </a:t>
            </a:r>
            <a:r>
              <a:rPr lang="fr-FR" sz="1800" dirty="0">
                <a:latin typeface="Arial" pitchFamily="34" charset="0"/>
                <a:cs typeface="Arial" pitchFamily="34" charset="0"/>
              </a:rPr>
              <a:t>des Ressources Humaines et de la Formation : Expériences Pays</a:t>
            </a:r>
          </a:p>
          <a:p>
            <a:pPr marL="342900" indent="-342900" algn="just">
              <a:buClr>
                <a:srgbClr val="FF0000"/>
              </a:buClr>
              <a:buFontTx/>
              <a:buChar char="-"/>
            </a:pPr>
            <a:r>
              <a:rPr lang="fr-FR" sz="1800" dirty="0" smtClean="0">
                <a:latin typeface="Arial" pitchFamily="34" charset="0"/>
                <a:cs typeface="Arial" pitchFamily="34" charset="0"/>
              </a:rPr>
              <a:t>Gestion </a:t>
            </a:r>
            <a:r>
              <a:rPr lang="fr-FR" sz="1800" dirty="0">
                <a:latin typeface="Arial" pitchFamily="34" charset="0"/>
                <a:cs typeface="Arial" pitchFamily="34" charset="0"/>
              </a:rPr>
              <a:t>du Transit transfrontalier et Interconnexion informatiques</a:t>
            </a:r>
          </a:p>
          <a:p>
            <a:pPr marL="342900" indent="-342900" algn="just">
              <a:buClr>
                <a:srgbClr val="FF0000"/>
              </a:buClr>
              <a:buFontTx/>
              <a:buChar char="-"/>
            </a:pPr>
            <a:r>
              <a:rPr lang="fr-FR" sz="1800" dirty="0" smtClean="0">
                <a:latin typeface="Arial" pitchFamily="34" charset="0"/>
                <a:cs typeface="Arial" pitchFamily="34" charset="0"/>
              </a:rPr>
              <a:t>Gestion </a:t>
            </a:r>
            <a:r>
              <a:rPr lang="fr-FR" sz="1800" dirty="0">
                <a:latin typeface="Arial" pitchFamily="34" charset="0"/>
                <a:cs typeface="Arial" pitchFamily="34" charset="0"/>
              </a:rPr>
              <a:t>coordonnée des Frontières</a:t>
            </a:r>
          </a:p>
          <a:p>
            <a:pPr algn="just">
              <a:buClr>
                <a:srgbClr val="FF0000"/>
              </a:buClr>
            </a:pPr>
            <a:endParaRPr lang="fr-FR" sz="2000" dirty="0" smtClean="0">
              <a:latin typeface="Arial" pitchFamily="34" charset="0"/>
              <a:cs typeface="Arial" pitchFamily="34" charset="0"/>
            </a:endParaRPr>
          </a:p>
          <a:p>
            <a:pPr marL="800100" lvl="1" indent="-342900" algn="just">
              <a:buClr>
                <a:srgbClr val="FF0000"/>
              </a:buClr>
              <a:buFont typeface="Wingdings" panose="05000000000000000000" pitchFamily="2" charset="2"/>
              <a:buChar char="Ø"/>
            </a:pPr>
            <a:endParaRPr lang="fr-FR" sz="100" dirty="0">
              <a:latin typeface="Arial" pitchFamily="34" charset="0"/>
              <a:cs typeface="Arial" pitchFamily="34" charset="0"/>
            </a:endParaRPr>
          </a:p>
        </p:txBody>
      </p:sp>
      <p:sp>
        <p:nvSpPr>
          <p:cNvPr id="6" name="Titre 1"/>
          <p:cNvSpPr>
            <a:spLocks noGrp="1"/>
          </p:cNvSpPr>
          <p:nvPr>
            <p:ph type="title"/>
          </p:nvPr>
        </p:nvSpPr>
        <p:spPr>
          <a:xfrm>
            <a:off x="398984" y="64517"/>
            <a:ext cx="8435280" cy="1296144"/>
          </a:xfrm>
          <a:solidFill>
            <a:srgbClr val="00B0F0"/>
          </a:solidFill>
        </p:spPr>
        <p:txBody>
          <a:bodyPr>
            <a:noAutofit/>
          </a:bodyPr>
          <a:lstStyle/>
          <a:p>
            <a:r>
              <a:rPr lang="fr-FR" sz="2000" b="1" dirty="0">
                <a:latin typeface="Arial" pitchFamily="34" charset="0"/>
                <a:cs typeface="Arial" pitchFamily="34" charset="0"/>
              </a:rPr>
              <a:t>I- </a:t>
            </a:r>
            <a:r>
              <a:rPr lang="fr-FR" sz="2000" b="1" dirty="0" smtClean="0">
                <a:latin typeface="Arial" pitchFamily="34" charset="0"/>
                <a:cs typeface="Arial" pitchFamily="34" charset="0"/>
              </a:rPr>
              <a:t>Activités de </a:t>
            </a:r>
            <a:r>
              <a:rPr lang="fr-FR" sz="2000" b="1" dirty="0">
                <a:latin typeface="Arial" pitchFamily="34" charset="0"/>
                <a:cs typeface="Arial" pitchFamily="34" charset="0"/>
              </a:rPr>
              <a:t>la Vice-présidence dans un contexte de crise sanitaire</a:t>
            </a:r>
            <a:br>
              <a:rPr lang="fr-FR" sz="2000" b="1" dirty="0">
                <a:latin typeface="Arial" pitchFamily="34" charset="0"/>
                <a:cs typeface="Arial" pitchFamily="34" charset="0"/>
              </a:rPr>
            </a:br>
            <a:r>
              <a:rPr lang="fr-FR" sz="2000" b="1" dirty="0">
                <a:latin typeface="Arial" pitchFamily="34" charset="0"/>
                <a:cs typeface="Arial" pitchFamily="34" charset="0"/>
              </a:rPr>
              <a:t>I.1. Mise en œuvre des actions prioritaires de la feuille de route</a:t>
            </a:r>
          </a:p>
        </p:txBody>
      </p:sp>
    </p:spTree>
    <p:extLst>
      <p:ext uri="{BB962C8B-B14F-4D97-AF65-F5344CB8AC3E}">
        <p14:creationId xmlns:p14="http://schemas.microsoft.com/office/powerpoint/2010/main" val="32151393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8</a:t>
            </a:fld>
            <a:endParaRPr lang="fr-BE"/>
          </a:p>
        </p:txBody>
      </p:sp>
      <p:sp>
        <p:nvSpPr>
          <p:cNvPr id="5" name="Titre 1"/>
          <p:cNvSpPr txBox="1">
            <a:spLocks/>
          </p:cNvSpPr>
          <p:nvPr/>
        </p:nvSpPr>
        <p:spPr>
          <a:xfrm>
            <a:off x="395536" y="2178127"/>
            <a:ext cx="8291264" cy="436510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just">
              <a:buClr>
                <a:srgbClr val="FF0000"/>
              </a:buClr>
              <a:buFont typeface="Wingdings" panose="05000000000000000000" pitchFamily="2" charset="2"/>
              <a:buChar char="§"/>
            </a:pPr>
            <a:r>
              <a:rPr lang="fr-FR" sz="1800" dirty="0" smtClean="0">
                <a:latin typeface="Arial" pitchFamily="34" charset="0"/>
                <a:cs typeface="Arial" pitchFamily="34" charset="0"/>
              </a:rPr>
              <a:t>Organisation des réunions statutaires</a:t>
            </a:r>
          </a:p>
          <a:p>
            <a:pPr algn="just">
              <a:buClr>
                <a:srgbClr val="FF0000"/>
              </a:buClr>
            </a:pPr>
            <a:endParaRPr lang="fr-FR" sz="1600" b="1" u="sng" dirty="0" smtClean="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1600" b="1" u="sng" dirty="0" smtClean="0">
                <a:latin typeface="Arial" pitchFamily="34" charset="0"/>
                <a:cs typeface="Arial" pitchFamily="34" charset="0"/>
              </a:rPr>
              <a:t>Réunions statutaires </a:t>
            </a:r>
            <a:r>
              <a:rPr lang="fr-FR" sz="1600" b="1" u="sng" dirty="0">
                <a:latin typeface="Arial" pitchFamily="34" charset="0"/>
                <a:cs typeface="Arial" pitchFamily="34" charset="0"/>
              </a:rPr>
              <a:t>du Comité </a:t>
            </a:r>
            <a:r>
              <a:rPr lang="fr-FR" sz="1600" b="1" u="sng" dirty="0" smtClean="0">
                <a:latin typeface="Arial" pitchFamily="34" charset="0"/>
                <a:cs typeface="Arial" pitchFamily="34" charset="0"/>
              </a:rPr>
              <a:t>financier et du Comité </a:t>
            </a:r>
            <a:r>
              <a:rPr lang="fr-FR" sz="1600" b="1" u="sng" dirty="0" smtClean="0">
                <a:latin typeface="Arial" pitchFamily="34" charset="0"/>
                <a:cs typeface="Arial" pitchFamily="34" charset="0"/>
              </a:rPr>
              <a:t>d’audit</a:t>
            </a:r>
          </a:p>
          <a:p>
            <a:pPr marL="342900" indent="-342900" algn="just">
              <a:buClr>
                <a:srgbClr val="FF0000"/>
              </a:buClr>
              <a:buFont typeface="Wingdings" panose="05000000000000000000" pitchFamily="2" charset="2"/>
              <a:buChar char="ü"/>
            </a:pPr>
            <a:endParaRPr lang="fr-FR" sz="1600" b="1" u="sng" dirty="0" smtClean="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1600" b="1" u="sng" dirty="0">
                <a:latin typeface="Arial" pitchFamily="34" charset="0"/>
                <a:cs typeface="Arial" pitchFamily="34" charset="0"/>
              </a:rPr>
              <a:t>12ème Réunion des points de contact pour le renforcement des capacités</a:t>
            </a:r>
            <a:endParaRPr lang="fr-FR" sz="1600" b="1" u="sng" dirty="0" smtClean="0">
              <a:latin typeface="Arial" pitchFamily="34" charset="0"/>
              <a:cs typeface="Arial" pitchFamily="34" charset="0"/>
            </a:endParaRPr>
          </a:p>
          <a:p>
            <a:pPr marL="342900" indent="-342900" algn="just">
              <a:buClr>
                <a:srgbClr val="FF0000"/>
              </a:buClr>
              <a:buFont typeface="Wingdings" panose="05000000000000000000" pitchFamily="2" charset="2"/>
              <a:buChar char="ü"/>
            </a:pPr>
            <a:endParaRPr lang="fr-FR" sz="1600" b="1" u="sng" dirty="0" smtClean="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1600" b="1" u="sng" dirty="0" smtClean="0">
                <a:latin typeface="Arial" pitchFamily="34" charset="0"/>
                <a:cs typeface="Arial" pitchFamily="34" charset="0"/>
              </a:rPr>
              <a:t>12</a:t>
            </a:r>
            <a:r>
              <a:rPr lang="fr-FR" sz="1600" b="1" u="sng" baseline="30000" dirty="0" smtClean="0">
                <a:latin typeface="Arial" pitchFamily="34" charset="0"/>
                <a:cs typeface="Arial" pitchFamily="34" charset="0"/>
              </a:rPr>
              <a:t>ème</a:t>
            </a:r>
            <a:r>
              <a:rPr lang="fr-FR" sz="1600" b="1" u="sng" dirty="0" smtClean="0">
                <a:latin typeface="Arial" pitchFamily="34" charset="0"/>
                <a:cs typeface="Arial" pitchFamily="34" charset="0"/>
              </a:rPr>
              <a:t> Réunion </a:t>
            </a:r>
            <a:r>
              <a:rPr lang="fr-FR" sz="1600" b="1" u="sng" dirty="0">
                <a:latin typeface="Arial" pitchFamily="34" charset="0"/>
                <a:cs typeface="Arial" pitchFamily="34" charset="0"/>
              </a:rPr>
              <a:t>conjointe des Correspondants Nationaux des </a:t>
            </a:r>
            <a:r>
              <a:rPr lang="fr-FR" sz="1600" b="1" u="sng" dirty="0" smtClean="0">
                <a:latin typeface="Arial" pitchFamily="34" charset="0"/>
                <a:cs typeface="Arial" pitchFamily="34" charset="0"/>
              </a:rPr>
              <a:t>BRLR</a:t>
            </a:r>
          </a:p>
          <a:p>
            <a:pPr marL="342900" indent="-342900" algn="just">
              <a:buClr>
                <a:srgbClr val="FF0000"/>
              </a:buClr>
              <a:buFont typeface="Wingdings" panose="05000000000000000000" pitchFamily="2" charset="2"/>
              <a:buChar char="ü"/>
            </a:pPr>
            <a:endParaRPr lang="fr-FR" sz="1600" b="1" u="sng" dirty="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1600" b="1" u="sng" dirty="0" smtClean="0">
                <a:latin typeface="Arial" pitchFamily="34" charset="0"/>
                <a:cs typeface="Arial" pitchFamily="34" charset="0"/>
              </a:rPr>
              <a:t>6ème </a:t>
            </a:r>
            <a:r>
              <a:rPr lang="fr-FR" sz="1600" b="1" u="sng" dirty="0">
                <a:latin typeface="Arial" pitchFamily="34" charset="0"/>
                <a:cs typeface="Arial" pitchFamily="34" charset="0"/>
              </a:rPr>
              <a:t>Réunion du Groupe de travail régional sur le Développement de l’Informatique (GTR Info)</a:t>
            </a:r>
          </a:p>
          <a:p>
            <a:pPr marL="342900" indent="-342900" algn="just">
              <a:buClr>
                <a:srgbClr val="FF0000"/>
              </a:buClr>
              <a:buFont typeface="Wingdings" panose="05000000000000000000" pitchFamily="2" charset="2"/>
              <a:buChar char="ü"/>
            </a:pPr>
            <a:endParaRPr lang="fr-FR" sz="1600" b="1" u="sng" dirty="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1600" b="1" u="sng" dirty="0">
                <a:latin typeface="Arial" pitchFamily="34" charset="0"/>
                <a:cs typeface="Arial" pitchFamily="34" charset="0"/>
              </a:rPr>
              <a:t>10ème Réunion des GRH </a:t>
            </a:r>
            <a:endParaRPr lang="fr-FR" sz="1600" b="1" u="sng" dirty="0" smtClean="0">
              <a:latin typeface="Arial" pitchFamily="34" charset="0"/>
              <a:cs typeface="Arial" pitchFamily="34" charset="0"/>
            </a:endParaRPr>
          </a:p>
          <a:p>
            <a:pPr marL="342900" indent="-342900" algn="just">
              <a:buClr>
                <a:srgbClr val="FF0000"/>
              </a:buClr>
              <a:buFont typeface="Wingdings" panose="05000000000000000000" pitchFamily="2" charset="2"/>
              <a:buChar char="ü"/>
            </a:pPr>
            <a:endParaRPr lang="fr-FR" sz="1600" b="1" u="sng" dirty="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1600" b="1" u="sng" dirty="0">
                <a:latin typeface="Arial" pitchFamily="34" charset="0"/>
                <a:cs typeface="Arial" pitchFamily="34" charset="0"/>
              </a:rPr>
              <a:t>25ème   Réunion du comité des experts prélude à la 1ère session budgétaire des </a:t>
            </a:r>
            <a:r>
              <a:rPr lang="fr-FR" sz="1600" b="1" u="sng" dirty="0" smtClean="0">
                <a:latin typeface="Arial" pitchFamily="34" charset="0"/>
                <a:cs typeface="Arial" pitchFamily="34" charset="0"/>
              </a:rPr>
              <a:t>DGD</a:t>
            </a:r>
          </a:p>
          <a:p>
            <a:pPr marL="342900" indent="-342900" algn="just">
              <a:buClr>
                <a:srgbClr val="FF0000"/>
              </a:buClr>
              <a:buFont typeface="Wingdings" panose="05000000000000000000" pitchFamily="2" charset="2"/>
              <a:buChar char="ü"/>
            </a:pPr>
            <a:endParaRPr lang="fr-FR" sz="1600" b="1" u="sng" dirty="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1600" b="1" u="sng" dirty="0">
                <a:latin typeface="Arial" pitchFamily="34" charset="0"/>
                <a:cs typeface="Arial" pitchFamily="34" charset="0"/>
              </a:rPr>
              <a:t>1ère session budgétaire des DGD </a:t>
            </a:r>
            <a:endParaRPr lang="fr-FR" sz="1600" b="1" u="sng" dirty="0" smtClean="0">
              <a:latin typeface="Arial" pitchFamily="34" charset="0"/>
              <a:cs typeface="Arial" pitchFamily="34" charset="0"/>
            </a:endParaRPr>
          </a:p>
          <a:p>
            <a:pPr marL="342900" indent="-342900" algn="just">
              <a:buClr>
                <a:srgbClr val="FF0000"/>
              </a:buClr>
              <a:buFont typeface="Wingdings" panose="05000000000000000000" pitchFamily="2" charset="2"/>
              <a:buChar char="ü"/>
            </a:pPr>
            <a:endParaRPr lang="fr-FR" sz="1600" b="1" u="sng" dirty="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1600" b="1" u="sng" dirty="0">
                <a:latin typeface="Arial" pitchFamily="34" charset="0"/>
                <a:cs typeface="Arial" pitchFamily="34" charset="0"/>
              </a:rPr>
              <a:t>Conférence continentale virtuelle sur le Système harmonisé (SH) pour l'Afrique</a:t>
            </a:r>
            <a:endParaRPr lang="fr-FR" sz="1600" b="1" u="sng" dirty="0">
              <a:latin typeface="Arial" pitchFamily="34" charset="0"/>
              <a:cs typeface="Arial" pitchFamily="34" charset="0"/>
            </a:endParaRPr>
          </a:p>
          <a:p>
            <a:pPr marL="342900" indent="-342900" algn="just">
              <a:buClr>
                <a:srgbClr val="FF0000"/>
              </a:buClr>
              <a:buFont typeface="Wingdings" panose="05000000000000000000" pitchFamily="2" charset="2"/>
              <a:buChar char="ü"/>
            </a:pPr>
            <a:endParaRPr lang="fr-FR" sz="2000" b="1" u="sng" dirty="0">
              <a:latin typeface="Arial" pitchFamily="34" charset="0"/>
              <a:cs typeface="Arial" pitchFamily="34" charset="0"/>
            </a:endParaRPr>
          </a:p>
        </p:txBody>
      </p:sp>
      <p:sp>
        <p:nvSpPr>
          <p:cNvPr id="6" name="Titre 1"/>
          <p:cNvSpPr>
            <a:spLocks noGrp="1"/>
          </p:cNvSpPr>
          <p:nvPr>
            <p:ph type="title"/>
          </p:nvPr>
        </p:nvSpPr>
        <p:spPr>
          <a:xfrm>
            <a:off x="398984" y="64517"/>
            <a:ext cx="8435280" cy="1296144"/>
          </a:xfrm>
          <a:solidFill>
            <a:srgbClr val="00B0F0"/>
          </a:solidFill>
        </p:spPr>
        <p:txBody>
          <a:bodyPr>
            <a:noAutofit/>
          </a:bodyPr>
          <a:lstStyle/>
          <a:p>
            <a:r>
              <a:rPr lang="fr-FR" sz="2000" b="1" dirty="0">
                <a:latin typeface="Arial" pitchFamily="34" charset="0"/>
                <a:cs typeface="Arial" pitchFamily="34" charset="0"/>
              </a:rPr>
              <a:t>I- </a:t>
            </a:r>
            <a:r>
              <a:rPr lang="fr-FR" sz="2000" b="1" dirty="0" smtClean="0">
                <a:latin typeface="Arial" pitchFamily="34" charset="0"/>
                <a:cs typeface="Arial" pitchFamily="34" charset="0"/>
              </a:rPr>
              <a:t>Activités de </a:t>
            </a:r>
            <a:r>
              <a:rPr lang="fr-FR" sz="2000" b="1" dirty="0">
                <a:latin typeface="Arial" pitchFamily="34" charset="0"/>
                <a:cs typeface="Arial" pitchFamily="34" charset="0"/>
              </a:rPr>
              <a:t>la Vice-présidence dans un contexte de crise sanitaire</a:t>
            </a:r>
            <a:br>
              <a:rPr lang="fr-FR" sz="2000" b="1" dirty="0">
                <a:latin typeface="Arial" pitchFamily="34" charset="0"/>
                <a:cs typeface="Arial" pitchFamily="34" charset="0"/>
              </a:rPr>
            </a:br>
            <a:r>
              <a:rPr lang="fr-FR" sz="2000" b="1" dirty="0">
                <a:latin typeface="Arial" pitchFamily="34" charset="0"/>
                <a:cs typeface="Arial" pitchFamily="34" charset="0"/>
              </a:rPr>
              <a:t>I.2. Organisation des réunions statutaires et participation aux activités de l’Organisation Mondiale des Douanes et d’autres institutions</a:t>
            </a:r>
          </a:p>
        </p:txBody>
      </p:sp>
    </p:spTree>
    <p:extLst>
      <p:ext uri="{BB962C8B-B14F-4D97-AF65-F5344CB8AC3E}">
        <p14:creationId xmlns:p14="http://schemas.microsoft.com/office/powerpoint/2010/main" val="1278442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9</a:t>
            </a:fld>
            <a:endParaRPr lang="fr-BE"/>
          </a:p>
        </p:txBody>
      </p:sp>
      <p:sp>
        <p:nvSpPr>
          <p:cNvPr id="5" name="Titre 1"/>
          <p:cNvSpPr txBox="1">
            <a:spLocks/>
          </p:cNvSpPr>
          <p:nvPr/>
        </p:nvSpPr>
        <p:spPr>
          <a:xfrm>
            <a:off x="395536" y="1663823"/>
            <a:ext cx="8291264" cy="509267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just">
              <a:buClr>
                <a:srgbClr val="FF0000"/>
              </a:buClr>
              <a:buFont typeface="Wingdings" panose="05000000000000000000" pitchFamily="2" charset="2"/>
              <a:buChar char="§"/>
            </a:pPr>
            <a:r>
              <a:rPr lang="fr-FR" sz="1800" dirty="0" smtClean="0">
                <a:latin typeface="Arial" pitchFamily="34" charset="0"/>
                <a:cs typeface="Arial" pitchFamily="34" charset="0"/>
              </a:rPr>
              <a:t>Participation aux activités de l’OMD</a:t>
            </a:r>
          </a:p>
          <a:p>
            <a:pPr marL="171450" indent="-171450" algn="just">
              <a:buClr>
                <a:srgbClr val="FF0000"/>
              </a:buClr>
              <a:buFont typeface="Wingdings" panose="05000000000000000000" pitchFamily="2" charset="2"/>
              <a:buChar char="§"/>
            </a:pPr>
            <a:endParaRPr lang="fr-FR" sz="800" b="1" dirty="0" smtClean="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1600" b="1" u="sng" dirty="0">
                <a:latin typeface="Arial" pitchFamily="34" charset="0"/>
                <a:cs typeface="Arial" pitchFamily="34" charset="0"/>
              </a:rPr>
              <a:t>Conférence Régionale GRH de l’OMD </a:t>
            </a:r>
            <a:r>
              <a:rPr lang="fr-FR" sz="1600" b="1" u="sng" dirty="0" smtClean="0">
                <a:latin typeface="Arial" pitchFamily="34" charset="0"/>
                <a:cs typeface="Arial" pitchFamily="34" charset="0"/>
              </a:rPr>
              <a:t>: Le </a:t>
            </a:r>
            <a:r>
              <a:rPr lang="fr-FR" sz="1600" b="1" u="sng" dirty="0">
                <a:latin typeface="Arial" pitchFamily="34" charset="0"/>
                <a:cs typeface="Arial" pitchFamily="34" charset="0"/>
              </a:rPr>
              <a:t>Capital Humain au centre des stratégies douanières post-</a:t>
            </a:r>
            <a:r>
              <a:rPr lang="fr-FR" sz="1600" b="1" u="sng" dirty="0" err="1">
                <a:latin typeface="Arial" pitchFamily="34" charset="0"/>
                <a:cs typeface="Arial" pitchFamily="34" charset="0"/>
              </a:rPr>
              <a:t>Covid</a:t>
            </a:r>
            <a:r>
              <a:rPr lang="fr-FR" sz="1600" b="1" u="sng" dirty="0">
                <a:latin typeface="Arial" pitchFamily="34" charset="0"/>
                <a:cs typeface="Arial" pitchFamily="34" charset="0"/>
              </a:rPr>
              <a:t> </a:t>
            </a:r>
            <a:r>
              <a:rPr lang="fr-FR" sz="1600" b="1" dirty="0" smtClean="0">
                <a:latin typeface="Arial" pitchFamily="34" charset="0"/>
                <a:cs typeface="Arial" pitchFamily="34" charset="0"/>
              </a:rPr>
              <a:t> </a:t>
            </a:r>
            <a:r>
              <a:rPr lang="fr-FR" sz="1600" dirty="0" smtClean="0">
                <a:latin typeface="Arial" pitchFamily="34" charset="0"/>
                <a:cs typeface="Arial" pitchFamily="34" charset="0"/>
              </a:rPr>
              <a:t>Le VP est </a:t>
            </a:r>
            <a:r>
              <a:rPr lang="fr-FR" sz="1600" dirty="0">
                <a:latin typeface="Arial" pitchFamily="34" charset="0"/>
                <a:cs typeface="Arial" pitchFamily="34" charset="0"/>
              </a:rPr>
              <a:t>intervenu </a:t>
            </a:r>
            <a:r>
              <a:rPr lang="fr-FR" sz="1600" dirty="0" smtClean="0">
                <a:latin typeface="Arial" pitchFamily="34" charset="0"/>
                <a:cs typeface="Arial" pitchFamily="34" charset="0"/>
              </a:rPr>
              <a:t>sur les </a:t>
            </a:r>
            <a:r>
              <a:rPr lang="fr-FR" sz="1600" dirty="0">
                <a:latin typeface="Arial" pitchFamily="34" charset="0"/>
                <a:cs typeface="Arial" pitchFamily="34" charset="0"/>
              </a:rPr>
              <a:t>principaux défis et obstacles qui bloquent le processus de modernisation de la GRH au sein de la région </a:t>
            </a:r>
            <a:r>
              <a:rPr lang="fr-FR" sz="1600" dirty="0" smtClean="0">
                <a:latin typeface="Arial" pitchFamily="34" charset="0"/>
                <a:cs typeface="Arial" pitchFamily="34" charset="0"/>
              </a:rPr>
              <a:t>AOC.</a:t>
            </a:r>
          </a:p>
          <a:p>
            <a:pPr algn="just">
              <a:buClr>
                <a:srgbClr val="FF0000"/>
              </a:buClr>
            </a:pPr>
            <a:endParaRPr lang="fr-FR" sz="1600" dirty="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1600" b="1" u="sng" dirty="0" smtClean="0">
                <a:latin typeface="Arial" pitchFamily="34" charset="0"/>
                <a:cs typeface="Arial" pitchFamily="34" charset="0"/>
              </a:rPr>
              <a:t>84</a:t>
            </a:r>
            <a:r>
              <a:rPr lang="fr-FR" sz="1600" b="1" u="sng" baseline="30000" dirty="0" smtClean="0">
                <a:latin typeface="Arial" pitchFamily="34" charset="0"/>
                <a:cs typeface="Arial" pitchFamily="34" charset="0"/>
              </a:rPr>
              <a:t>ème</a:t>
            </a:r>
            <a:r>
              <a:rPr lang="fr-FR" sz="1600" b="1" u="sng" dirty="0" smtClean="0">
                <a:latin typeface="Arial" pitchFamily="34" charset="0"/>
                <a:cs typeface="Arial" pitchFamily="34" charset="0"/>
              </a:rPr>
              <a:t> Commission </a:t>
            </a:r>
            <a:r>
              <a:rPr lang="fr-FR" sz="1600" b="1" u="sng" dirty="0">
                <a:latin typeface="Arial" pitchFamily="34" charset="0"/>
                <a:cs typeface="Arial" pitchFamily="34" charset="0"/>
              </a:rPr>
              <a:t>de politique </a:t>
            </a:r>
            <a:r>
              <a:rPr lang="fr-FR" sz="1600" b="1" u="sng" dirty="0" smtClean="0">
                <a:latin typeface="Arial" pitchFamily="34" charset="0"/>
                <a:cs typeface="Arial" pitchFamily="34" charset="0"/>
              </a:rPr>
              <a:t>générale </a:t>
            </a:r>
            <a:r>
              <a:rPr lang="fr-FR" sz="1600" dirty="0" smtClean="0">
                <a:latin typeface="Arial" pitchFamily="34" charset="0"/>
                <a:cs typeface="Arial" pitchFamily="34" charset="0"/>
              </a:rPr>
              <a:t>sous </a:t>
            </a:r>
            <a:r>
              <a:rPr lang="fr-FR" sz="1600" dirty="0">
                <a:latin typeface="Arial" pitchFamily="34" charset="0"/>
                <a:cs typeface="Arial" pitchFamily="34" charset="0"/>
              </a:rPr>
              <a:t>la présidence de M. Ahmed AL KHALIFA (Bahreïn</a:t>
            </a:r>
            <a:r>
              <a:rPr lang="fr-FR" sz="1600" dirty="0" smtClean="0">
                <a:latin typeface="Arial" pitchFamily="34" charset="0"/>
                <a:cs typeface="Arial" pitchFamily="34" charset="0"/>
              </a:rPr>
              <a:t>)</a:t>
            </a:r>
          </a:p>
          <a:p>
            <a:pPr marL="342900" indent="-342900" algn="just">
              <a:buClr>
                <a:srgbClr val="FF0000"/>
              </a:buClr>
              <a:buFont typeface="Wingdings" panose="05000000000000000000" pitchFamily="2" charset="2"/>
              <a:buChar char="ü"/>
            </a:pPr>
            <a:endParaRPr lang="fr-FR" sz="1600" dirty="0" smtClean="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1600" b="1" u="sng" dirty="0" smtClean="0">
                <a:latin typeface="Arial" pitchFamily="34" charset="0"/>
                <a:cs typeface="Arial" pitchFamily="34" charset="0"/>
              </a:rPr>
              <a:t>138ème </a:t>
            </a:r>
            <a:r>
              <a:rPr lang="fr-FR" sz="1600" b="1" u="sng" dirty="0">
                <a:latin typeface="Arial" pitchFamily="34" charset="0"/>
                <a:cs typeface="Arial" pitchFamily="34" charset="0"/>
              </a:rPr>
              <a:t>session du conseil de coopération douanière </a:t>
            </a:r>
            <a:r>
              <a:rPr lang="fr-FR" sz="1600" dirty="0">
                <a:latin typeface="Arial" pitchFamily="34" charset="0"/>
                <a:cs typeface="Arial" pitchFamily="34" charset="0"/>
              </a:rPr>
              <a:t>a réuni près de 300 délégués dans le monde, en particulier les nouveaux Vice-Présidents et Chefs de délégation. </a:t>
            </a:r>
            <a:endParaRPr lang="fr-FR" sz="1600" dirty="0" smtClean="0">
              <a:latin typeface="Arial" pitchFamily="34" charset="0"/>
              <a:cs typeface="Arial" pitchFamily="34" charset="0"/>
            </a:endParaRPr>
          </a:p>
          <a:p>
            <a:pPr marL="342900" indent="-342900" algn="just">
              <a:buClr>
                <a:srgbClr val="FF0000"/>
              </a:buClr>
              <a:buFont typeface="Wingdings" panose="05000000000000000000" pitchFamily="2" charset="2"/>
              <a:buChar char="ü"/>
            </a:pPr>
            <a:endParaRPr lang="fr-FR" sz="1600" dirty="0">
              <a:latin typeface="Arial" pitchFamily="34" charset="0"/>
              <a:cs typeface="Arial" pitchFamily="34" charset="0"/>
            </a:endParaRPr>
          </a:p>
          <a:p>
            <a:pPr marL="342900" indent="-342900" algn="just">
              <a:buClr>
                <a:srgbClr val="FF0000"/>
              </a:buClr>
              <a:buFont typeface="Wingdings" panose="05000000000000000000" pitchFamily="2" charset="2"/>
              <a:buChar char="ü"/>
            </a:pPr>
            <a:r>
              <a:rPr lang="fr-FR" sz="1600" b="1" u="sng" dirty="0">
                <a:latin typeface="Arial" pitchFamily="34" charset="0"/>
                <a:cs typeface="Arial" pitchFamily="34" charset="0"/>
              </a:rPr>
              <a:t>2ème Conférence mondiale sur le Commerce électronique transfrontière:</a:t>
            </a:r>
            <a:r>
              <a:rPr lang="fr-FR" sz="1600" dirty="0">
                <a:latin typeface="Arial" pitchFamily="34" charset="0"/>
                <a:cs typeface="Arial" pitchFamily="34" charset="0"/>
              </a:rPr>
              <a:t> « Coopération pour garantir un recouvrement des recettes équitable et efficace ». </a:t>
            </a:r>
            <a:endParaRPr lang="fr-FR" sz="1600" dirty="0" smtClean="0">
              <a:latin typeface="Arial" pitchFamily="34" charset="0"/>
              <a:cs typeface="Arial" pitchFamily="34" charset="0"/>
            </a:endParaRPr>
          </a:p>
          <a:p>
            <a:pPr marL="342900" indent="-342900" algn="just">
              <a:buClr>
                <a:srgbClr val="FF0000"/>
              </a:buClr>
              <a:buFont typeface="Wingdings" panose="05000000000000000000" pitchFamily="2" charset="2"/>
              <a:buChar char="ü"/>
            </a:pPr>
            <a:endParaRPr lang="fr-FR" sz="1600" dirty="0">
              <a:latin typeface="Arial" pitchFamily="34" charset="0"/>
              <a:cs typeface="Arial" pitchFamily="34" charset="0"/>
            </a:endParaRPr>
          </a:p>
          <a:p>
            <a:pPr marL="342900" indent="-342900" algn="just">
              <a:buClr>
                <a:srgbClr val="FF0000"/>
              </a:buClr>
              <a:buFont typeface="Wingdings" panose="05000000000000000000" pitchFamily="2" charset="2"/>
              <a:buChar char="ü"/>
            </a:pPr>
            <a:endParaRPr lang="fr-FR" sz="2000" b="1" u="sng" dirty="0">
              <a:latin typeface="Arial" pitchFamily="34" charset="0"/>
              <a:cs typeface="Arial" pitchFamily="34" charset="0"/>
            </a:endParaRPr>
          </a:p>
        </p:txBody>
      </p:sp>
      <p:sp>
        <p:nvSpPr>
          <p:cNvPr id="6" name="Titre 1"/>
          <p:cNvSpPr>
            <a:spLocks noGrp="1"/>
          </p:cNvSpPr>
          <p:nvPr>
            <p:ph type="title"/>
          </p:nvPr>
        </p:nvSpPr>
        <p:spPr>
          <a:xfrm>
            <a:off x="398984" y="64517"/>
            <a:ext cx="8435280" cy="1296144"/>
          </a:xfrm>
          <a:solidFill>
            <a:srgbClr val="00B0F0"/>
          </a:solidFill>
        </p:spPr>
        <p:txBody>
          <a:bodyPr>
            <a:noAutofit/>
          </a:bodyPr>
          <a:lstStyle/>
          <a:p>
            <a:r>
              <a:rPr lang="fr-FR" sz="2000" b="1" dirty="0">
                <a:latin typeface="Arial" pitchFamily="34" charset="0"/>
                <a:cs typeface="Arial" pitchFamily="34" charset="0"/>
              </a:rPr>
              <a:t>I- </a:t>
            </a:r>
            <a:r>
              <a:rPr lang="fr-FR" sz="2000" b="1" dirty="0" smtClean="0">
                <a:latin typeface="Arial" pitchFamily="34" charset="0"/>
                <a:cs typeface="Arial" pitchFamily="34" charset="0"/>
              </a:rPr>
              <a:t>Activités de </a:t>
            </a:r>
            <a:r>
              <a:rPr lang="fr-FR" sz="2000" b="1" dirty="0">
                <a:latin typeface="Arial" pitchFamily="34" charset="0"/>
                <a:cs typeface="Arial" pitchFamily="34" charset="0"/>
              </a:rPr>
              <a:t>la Vice-présidence dans un contexte de crise sanitaire</a:t>
            </a:r>
            <a:br>
              <a:rPr lang="fr-FR" sz="2000" b="1" dirty="0">
                <a:latin typeface="Arial" pitchFamily="34" charset="0"/>
                <a:cs typeface="Arial" pitchFamily="34" charset="0"/>
              </a:rPr>
            </a:br>
            <a:r>
              <a:rPr lang="fr-FR" sz="2000" b="1" dirty="0">
                <a:latin typeface="Arial" pitchFamily="34" charset="0"/>
                <a:cs typeface="Arial" pitchFamily="34" charset="0"/>
              </a:rPr>
              <a:t>I.2. Organisation des réunions statutaires et participation aux activités de l’Organisation Mondiale des Douanes et d’autres institutions</a:t>
            </a:r>
          </a:p>
        </p:txBody>
      </p:sp>
    </p:spTree>
    <p:extLst>
      <p:ext uri="{BB962C8B-B14F-4D97-AF65-F5344CB8AC3E}">
        <p14:creationId xmlns:p14="http://schemas.microsoft.com/office/powerpoint/2010/main" val="128812021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6269</TotalTime>
  <Words>1367</Words>
  <Application>Microsoft Office PowerPoint</Application>
  <PresentationFormat>Affichage à l'écran (4:3)</PresentationFormat>
  <Paragraphs>180</Paragraphs>
  <Slides>16</Slides>
  <Notes>14</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16</vt:i4>
      </vt:variant>
    </vt:vector>
  </HeadingPairs>
  <TitlesOfParts>
    <vt:vector size="20" baseType="lpstr">
      <vt:lpstr>Arial</vt:lpstr>
      <vt:lpstr>Calibri</vt:lpstr>
      <vt:lpstr>Wingdings</vt:lpstr>
      <vt:lpstr>Thème Office</vt:lpstr>
      <vt:lpstr>RAPPORT D’ACTIVITES DE LA  VICE-PRESIDENCE OMD-AOC</vt:lpstr>
      <vt:lpstr>Plan de la présentation</vt:lpstr>
      <vt:lpstr>I- Introduction</vt:lpstr>
      <vt:lpstr>I- Activités de la Vice-présidence dans un contexte de crise sanitaire I.1. Mise en œuvre des actions prioritaires de la feuille de route</vt:lpstr>
      <vt:lpstr>I- Activités de la Vice-présidence dans un contexte de crise sanitaire I.1. Mise en œuvre des actions prioritaires de la feuille de route</vt:lpstr>
      <vt:lpstr>I- Activités de la Vice-présidence dans un contexte de crise sanitaire I.1. Mise en œuvre des actions prioritaires de la feuille de route</vt:lpstr>
      <vt:lpstr>I- Activités de la Vice-présidence dans un contexte de crise sanitaire I.1. Mise en œuvre des actions prioritaires de la feuille de route</vt:lpstr>
      <vt:lpstr>I- Activités de la Vice-présidence dans un contexte de crise sanitaire I.2. Organisation des réunions statutaires et participation aux activités de l’Organisation Mondiale des Douanes et d’autres institutions</vt:lpstr>
      <vt:lpstr>I- Activités de la Vice-présidence dans un contexte de crise sanitaire I.2. Organisation des réunions statutaires et participation aux activités de l’Organisation Mondiale des Douanes et d’autres institutions</vt:lpstr>
      <vt:lpstr>I- Activités de la Vice-présidence dans un contexte de crise sanitaire I.2. Organisation des réunions statutaires et participation aux activités de l’Organisation Mondiale des Douanes et d’autres institutions</vt:lpstr>
      <vt:lpstr>I- Activités de la Vice-présidence dans un contexte de crise sanitaire I.2. Organisation des réunions statutaires et participation aux activités de l’Organisation Mondiale des Douanes et d’autres institutions</vt:lpstr>
      <vt:lpstr>I- Activités de la Vice-présidence dans un contexte de crise sanitaire I.2. Organisation des réunions statutaires et participation aux activités de l’Organisation Mondiale des Douanes et d’autres institutions</vt:lpstr>
      <vt:lpstr>II- Perspectives II.1. Poursuite des réformes en vue d’améliorer la gouvernance au sein de la région OMD-AOC, de renforcer la résilience des administrations et de soutenir les activités des structures régionales</vt:lpstr>
      <vt:lpstr>II- Perspectives II.2. Faire le plaidoyer auprès des gouvernements/institutions en vue de promouvoir les initiatives de l’Organisation Mondiale des Douanes</vt:lpstr>
      <vt:lpstr>II- Perspectives II.2. Faire le plaidoyer auprès des gouvernements/institutions en vue de promouvoir les initiatives de l’Organisation Mondiale des Douanes</vt:lpstr>
      <vt:lpstr>IV- 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Guénolé MBONGO</dc:creator>
  <cp:lastModifiedBy>VPAOC</cp:lastModifiedBy>
  <cp:revision>269</cp:revision>
  <cp:lastPrinted>2020-01-12T21:05:32Z</cp:lastPrinted>
  <dcterms:created xsi:type="dcterms:W3CDTF">2018-12-16T21:06:09Z</dcterms:created>
  <dcterms:modified xsi:type="dcterms:W3CDTF">2022-05-22T18:11:19Z</dcterms:modified>
</cp:coreProperties>
</file>